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AFFA-082A-4022-89AD-68A21E7B8C17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BB52-64A0-4F9F-92F5-7961DFD59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83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AFFA-082A-4022-89AD-68A21E7B8C17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BB52-64A0-4F9F-92F5-7961DFD59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00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AFFA-082A-4022-89AD-68A21E7B8C17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BB52-64A0-4F9F-92F5-7961DFD59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34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AFFA-082A-4022-89AD-68A21E7B8C17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BB52-64A0-4F9F-92F5-7961DFD59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81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AFFA-082A-4022-89AD-68A21E7B8C17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BB52-64A0-4F9F-92F5-7961DFD59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86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AFFA-082A-4022-89AD-68A21E7B8C17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BB52-64A0-4F9F-92F5-7961DFD59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33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AFFA-082A-4022-89AD-68A21E7B8C17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BB52-64A0-4F9F-92F5-7961DFD59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98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AFFA-082A-4022-89AD-68A21E7B8C17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BB52-64A0-4F9F-92F5-7961DFD59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49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AFFA-082A-4022-89AD-68A21E7B8C17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BB52-64A0-4F9F-92F5-7961DFD59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41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AFFA-082A-4022-89AD-68A21E7B8C17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BB52-64A0-4F9F-92F5-7961DFD59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94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AFFA-082A-4022-89AD-68A21E7B8C17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BB52-64A0-4F9F-92F5-7961DFD59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63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1AFFA-082A-4022-89AD-68A21E7B8C17}" type="datetimeFigureOut">
              <a:rPr lang="en-GB" smtClean="0"/>
              <a:t>22/04/2018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DBB52-64A0-4F9F-92F5-7961DFD59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03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716254"/>
              </p:ext>
            </p:extLst>
          </p:nvPr>
        </p:nvGraphicFramePr>
        <p:xfrm>
          <a:off x="170818" y="157148"/>
          <a:ext cx="2620508" cy="6550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0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00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Preparation of a pure, dry sample of a soluble salt from an insoluble oxide or carbonate.</a:t>
                      </a:r>
                      <a:endParaRPr lang="en-GB" sz="1600" b="1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748">
                <a:tc>
                  <a:txBody>
                    <a:bodyPr/>
                    <a:lstStyle/>
                    <a:p>
                      <a:r>
                        <a:rPr lang="en-GB" sz="1400" dirty="0"/>
                        <a:t>What type of reaction is this?</a:t>
                      </a:r>
                      <a:r>
                        <a:rPr lang="en-GB" sz="1400" baseline="0" dirty="0"/>
                        <a:t>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74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Draw</a:t>
                      </a:r>
                      <a:r>
                        <a:rPr lang="en-GB" sz="1400" baseline="0" dirty="0" smtClean="0"/>
                        <a:t> and explain the 3 main steps to this procedure – highlighting what you would observe at each stage.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313156"/>
                  </a:ext>
                </a:extLst>
              </a:tr>
              <a:tr h="615924">
                <a:tc>
                  <a:txBody>
                    <a:bodyPr/>
                    <a:lstStyle/>
                    <a:p>
                      <a:r>
                        <a:rPr lang="en-GB" sz="1400" dirty="0"/>
                        <a:t>Describe</a:t>
                      </a:r>
                      <a:r>
                        <a:rPr lang="en-GB" sz="1400" baseline="0" dirty="0"/>
                        <a:t> one safety concern in this practical procedure and how we control the risk.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924">
                <a:tc>
                  <a:txBody>
                    <a:bodyPr/>
                    <a:lstStyle/>
                    <a:p>
                      <a:r>
                        <a:rPr lang="en-GB" sz="1400" dirty="0"/>
                        <a:t>Write</a:t>
                      </a:r>
                      <a:r>
                        <a:rPr lang="en-GB" sz="1400" baseline="0" dirty="0"/>
                        <a:t> a balanced symbol and word equation for the reaction </a:t>
                      </a:r>
                      <a:r>
                        <a:rPr lang="en-GB" sz="1400" baseline="0" dirty="0" smtClean="0"/>
                        <a:t>to produce copper </a:t>
                      </a:r>
                      <a:r>
                        <a:rPr lang="en-GB" sz="1400" baseline="0" dirty="0" err="1" smtClean="0"/>
                        <a:t>sulfate</a:t>
                      </a:r>
                      <a:r>
                        <a:rPr lang="en-GB" sz="1400" baseline="0" dirty="0" smtClean="0"/>
                        <a:t> from an acid and a carbonate.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843">
                <a:tc>
                  <a:txBody>
                    <a:bodyPr/>
                    <a:lstStyle/>
                    <a:p>
                      <a:pPr marL="0" marR="0" lvl="0" indent="0" algn="l" defTabSz="9143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 does adding the base or carbonate to excess mean? And why do we do it? 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843">
                <a:tc>
                  <a:txBody>
                    <a:bodyPr/>
                    <a:lstStyle/>
                    <a:p>
                      <a:pPr marL="0" marR="0" lvl="0" indent="0" algn="l" defTabSz="9143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 is the purpose of heating the salt solution that is produced?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137611"/>
                  </a:ext>
                </a:extLst>
              </a:tr>
              <a:tr h="100405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The purity of the crystals could be tested by finding the melting</a:t>
                      </a:r>
                      <a:r>
                        <a:rPr lang="en-GB" sz="1400" baseline="0" dirty="0" smtClean="0"/>
                        <a:t> point. How do impurities affect the melting point?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25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480084"/>
              </p:ext>
            </p:extLst>
          </p:nvPr>
        </p:nvGraphicFramePr>
        <p:xfrm>
          <a:off x="103442" y="32025"/>
          <a:ext cx="2841890" cy="68006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1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2424">
                <a:tc>
                  <a:txBody>
                    <a:bodyPr/>
                    <a:lstStyle/>
                    <a:p>
                      <a:pPr algn="ctr"/>
                      <a:r>
                        <a:rPr lang="en-GB" sz="1700" b="1" dirty="0" smtClean="0"/>
                        <a:t>Finding</a:t>
                      </a:r>
                      <a:r>
                        <a:rPr lang="en-GB" sz="1700" b="1" baseline="0" dirty="0" smtClean="0"/>
                        <a:t> the reacting volumes of solutions of acid and alkali by titration. </a:t>
                      </a:r>
                      <a:endParaRPr lang="en-GB" sz="1700" b="1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88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Name</a:t>
                      </a:r>
                      <a:r>
                        <a:rPr lang="en-GB" sz="1400" baseline="0" dirty="0" smtClean="0"/>
                        <a:t> the type of reaction that takes place between an acid and the alkali.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7546365"/>
                  </a:ext>
                </a:extLst>
              </a:tr>
              <a:tr h="9278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Using 3</a:t>
                      </a:r>
                      <a:r>
                        <a:rPr lang="en-GB" sz="1400" baseline="0" dirty="0" smtClean="0"/>
                        <a:t> main steps, describe and explain what you would do at each step and why that step is important. You may include diagrams. </a:t>
                      </a:r>
                      <a:endParaRPr lang="en-GB" sz="1400" dirty="0" smtClean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41803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Why is a burette used to measure the volume of one of the solutions instead of a measuring cylinder?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71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 safety precautions should you take when carrying out this experiment and why?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656">
                <a:tc>
                  <a:txBody>
                    <a:bodyPr/>
                    <a:lstStyle/>
                    <a:p>
                      <a:r>
                        <a:rPr lang="en-GB" sz="1400" dirty="0"/>
                        <a:t>Why</a:t>
                      </a:r>
                      <a:r>
                        <a:rPr lang="en-GB" sz="1400" baseline="0" dirty="0"/>
                        <a:t> do we do a trial run before we do a more precise titration?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1719">
                <a:tc>
                  <a:txBody>
                    <a:bodyPr/>
                    <a:lstStyle/>
                    <a:p>
                      <a:r>
                        <a:rPr lang="en-GB" sz="1400" dirty="0"/>
                        <a:t>Write</a:t>
                      </a:r>
                      <a:r>
                        <a:rPr lang="en-GB" sz="1400" baseline="0" dirty="0"/>
                        <a:t> a balanced symbol and word equation for the reaction that is occurring here.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171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 why an</a:t>
                      </a:r>
                      <a:r>
                        <a:rPr lang="en-GB" sz="1400" baseline="0" dirty="0" smtClean="0"/>
                        <a:t> indicator is necessary but w</a:t>
                      </a:r>
                      <a:r>
                        <a:rPr lang="en-GB" sz="1400" dirty="0" smtClean="0"/>
                        <a:t>hy uni</a:t>
                      </a:r>
                      <a:r>
                        <a:rPr lang="en-GB" sz="1400" baseline="0" dirty="0" smtClean="0"/>
                        <a:t>versal indicator is not suitable to use in a titration?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347550"/>
                  </a:ext>
                </a:extLst>
              </a:tr>
              <a:tr h="50565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Why is it important</a:t>
                      </a:r>
                      <a:r>
                        <a:rPr lang="en-GB" sz="1400" baseline="0" dirty="0" smtClean="0"/>
                        <a:t> to swirl the conical flask during the titration?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2231394"/>
                  </a:ext>
                </a:extLst>
              </a:tr>
              <a:tr h="5056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Why is it important to repeat the titration?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05237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44076" y="74220"/>
            <a:ext cx="1428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Chemistry only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865435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890408"/>
              </p:ext>
            </p:extLst>
          </p:nvPr>
        </p:nvGraphicFramePr>
        <p:xfrm>
          <a:off x="103027" y="198236"/>
          <a:ext cx="2649797" cy="64922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9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093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Investigate what happens when aqueous solutions are </a:t>
                      </a:r>
                      <a:r>
                        <a:rPr lang="en-US" sz="1600" b="1" dirty="0" err="1" smtClean="0"/>
                        <a:t>electrolysed</a:t>
                      </a:r>
                      <a:r>
                        <a:rPr lang="en-US" sz="1600" b="1" dirty="0" smtClean="0"/>
                        <a:t> using inert electrodes. 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3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Draw a diagram of</a:t>
                      </a:r>
                      <a:r>
                        <a:rPr lang="en-GB" sz="1400" baseline="0" dirty="0" smtClean="0"/>
                        <a:t> the set up and label the equipment used.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Predict the products of the electrolysis of aqueous sodium chloride. 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930562"/>
                  </a:ext>
                </a:extLst>
              </a:tr>
              <a:tr h="757805">
                <a:tc>
                  <a:txBody>
                    <a:bodyPr/>
                    <a:lstStyle/>
                    <a:p>
                      <a:r>
                        <a:rPr lang="en-GB" sz="1400" dirty="0"/>
                        <a:t>Describe</a:t>
                      </a:r>
                      <a:r>
                        <a:rPr lang="en-GB" sz="1400" baseline="0" dirty="0"/>
                        <a:t> what you would expect to see at each electrode </a:t>
                      </a:r>
                      <a:r>
                        <a:rPr lang="en-GB" sz="1400" baseline="0" dirty="0" smtClean="0"/>
                        <a:t>How could you test for the products?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344">
                <a:tc>
                  <a:txBody>
                    <a:bodyPr/>
                    <a:lstStyle/>
                    <a:p>
                      <a:r>
                        <a:rPr lang="en-GB" sz="1400" dirty="0"/>
                        <a:t>Explain</a:t>
                      </a:r>
                      <a:r>
                        <a:rPr lang="en-GB" sz="1400" baseline="0" dirty="0"/>
                        <a:t> why the </a:t>
                      </a:r>
                      <a:r>
                        <a:rPr lang="en-GB" sz="1400" baseline="0" dirty="0" smtClean="0"/>
                        <a:t>sodium chloride must be dissolved or  </a:t>
                      </a:r>
                      <a:r>
                        <a:rPr lang="en-GB" sz="1400" baseline="0" dirty="0"/>
                        <a:t>molten for this to work.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00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Name one hazard associated with this practical and describe how you would control it. </a:t>
                      </a:r>
                      <a:endParaRPr lang="en-GB" sz="1400" dirty="0" smtClean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041411"/>
                  </a:ext>
                </a:extLst>
              </a:tr>
              <a:tr h="5197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Write the half equations for the reactions at each electrode.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2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Describe how you could extend this investigation to investigate the hypothesis that the reactivity series is linked to the ability of a metal ion in solution to deposit on an inert electrode. 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259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82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725130"/>
              </p:ext>
            </p:extLst>
          </p:nvPr>
        </p:nvGraphicFramePr>
        <p:xfrm>
          <a:off x="182880" y="241969"/>
          <a:ext cx="2733575" cy="627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575">
                  <a:extLst>
                    <a:ext uri="{9D8B030D-6E8A-4147-A177-3AD203B41FA5}">
                      <a16:colId xmlns:a16="http://schemas.microsoft.com/office/drawing/2014/main" val="4208322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HelveticaNeueLTStd-Roman"/>
                        </a:rPr>
                        <a:t>Investigate the variables that affect temperature changes in reacting solutions. 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332286"/>
                  </a:ext>
                </a:extLst>
              </a:tr>
              <a:tr h="120342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If we were to investigate the reaction</a:t>
                      </a:r>
                      <a:r>
                        <a:rPr lang="en-GB" sz="1400" baseline="0" dirty="0" smtClean="0"/>
                        <a:t> between an alkali an acid and an alkali state 4 variables that could affect the temperature change.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87885"/>
                  </a:ext>
                </a:extLst>
              </a:tr>
              <a:tr h="61601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Explain</a:t>
                      </a:r>
                      <a:r>
                        <a:rPr lang="en-GB" sz="1400" baseline="0" dirty="0" smtClean="0"/>
                        <a:t> why it is important to just change one variable at a time.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4261558"/>
                  </a:ext>
                </a:extLst>
              </a:tr>
              <a:tr h="798896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List the</a:t>
                      </a:r>
                      <a:r>
                        <a:rPr lang="en-GB" sz="1400" baseline="0" dirty="0" smtClean="0"/>
                        <a:t> equipment that you would need for this experiment and explain why each piece is needed.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6685272"/>
                  </a:ext>
                </a:extLst>
              </a:tr>
              <a:tr h="60639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</a:t>
                      </a:r>
                      <a:r>
                        <a:rPr lang="en-GB" sz="1400" baseline="0" dirty="0" smtClean="0"/>
                        <a:t> is the main limitation in this experiment.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0250622"/>
                  </a:ext>
                </a:extLst>
              </a:tr>
              <a:tr h="62564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Suggest an improvement to the method to reduce this</a:t>
                      </a:r>
                      <a:r>
                        <a:rPr lang="en-GB" sz="1400" baseline="0" dirty="0" smtClean="0"/>
                        <a:t> problem.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9856835"/>
                  </a:ext>
                </a:extLst>
              </a:tr>
              <a:tr h="62564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State 3 other reactions that could be used for this experiment.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012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 how you would measure the amount of energy released</a:t>
                      </a:r>
                      <a:r>
                        <a:rPr lang="en-GB" sz="1400" baseline="0" dirty="0" smtClean="0"/>
                        <a:t> by a chemical reaction.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0045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98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221106"/>
              </p:ext>
            </p:extLst>
          </p:nvPr>
        </p:nvGraphicFramePr>
        <p:xfrm>
          <a:off x="127256" y="93228"/>
          <a:ext cx="2822202" cy="6635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890">
                  <a:extLst>
                    <a:ext uri="{9D8B030D-6E8A-4147-A177-3AD203B41FA5}">
                      <a16:colId xmlns:a16="http://schemas.microsoft.com/office/drawing/2014/main" val="2499957246"/>
                    </a:ext>
                  </a:extLst>
                </a:gridCol>
                <a:gridCol w="1254312">
                  <a:extLst>
                    <a:ext uri="{9D8B030D-6E8A-4147-A177-3AD203B41FA5}">
                      <a16:colId xmlns:a16="http://schemas.microsoft.com/office/drawing/2014/main" val="3686052315"/>
                    </a:ext>
                  </a:extLst>
                </a:gridCol>
              </a:tblGrid>
              <a:tr h="13956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HelveticaNeueLTStd-Roman"/>
                        </a:rPr>
                        <a:t>Investigate how changes in concentration affect the rates of reactions by a method involving measuring the volume of a gas produced and a method involving a change in colour or turbidity.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HelveticaNeueLTStd-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395023"/>
                  </a:ext>
                </a:extLst>
              </a:tr>
              <a:tr h="49939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Suggest three ways of measuring</a:t>
                      </a:r>
                      <a:r>
                        <a:rPr lang="en-GB" sz="1200" baseline="0" dirty="0" smtClean="0"/>
                        <a:t> the rate of a reaction. </a:t>
                      </a:r>
                      <a:endParaRPr lang="en-GB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66858"/>
                  </a:ext>
                </a:extLst>
              </a:tr>
              <a:tr h="105471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In a</a:t>
                      </a:r>
                      <a:r>
                        <a:rPr lang="en-GB" sz="1200" baseline="0" dirty="0" smtClean="0"/>
                        <a:t> reaction investigating the rate of reaction between magnesium ribbon and hydrochloric acid identify the independent variable, dependent variable and suggest two control variables. </a:t>
                      </a:r>
                      <a:endParaRPr lang="en-GB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828908"/>
                  </a:ext>
                </a:extLst>
              </a:tr>
              <a:tr h="5475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Explain why a gas syringe</a:t>
                      </a:r>
                      <a:r>
                        <a:rPr lang="en-GB" sz="1200" baseline="0" dirty="0" smtClean="0"/>
                        <a:t> would be used in the experiment? </a:t>
                      </a:r>
                      <a:endParaRPr lang="en-GB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539901"/>
                  </a:ext>
                </a:extLst>
              </a:tr>
              <a:tr h="685825"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Why is it important that the bung is inserted quickly after the</a:t>
                      </a:r>
                      <a:r>
                        <a:rPr lang="en-GB" sz="1200" baseline="0" dirty="0" smtClean="0"/>
                        <a:t> magnesium is added to the flask.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39351"/>
                  </a:ext>
                </a:extLst>
              </a:tr>
              <a:tr h="526187"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Explain how the rate of reaction can be calculated from a graph.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493214"/>
                  </a:ext>
                </a:extLst>
              </a:tr>
              <a:tr h="122393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In</a:t>
                      </a:r>
                      <a:r>
                        <a:rPr lang="en-GB" sz="1200" baseline="0" dirty="0" smtClean="0"/>
                        <a:t> this </a:t>
                      </a:r>
                      <a:r>
                        <a:rPr lang="en-GB" sz="1200" dirty="0" smtClean="0"/>
                        <a:t>experiment the reaction is followed</a:t>
                      </a:r>
                      <a:r>
                        <a:rPr lang="en-GB" sz="1200" baseline="0" dirty="0" smtClean="0"/>
                        <a:t> by observing a mark through a solution and noting when it disappears. Give two things about the mark that must be kept the same.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156170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298" y="5365457"/>
            <a:ext cx="975160" cy="70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567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357696"/>
              </p:ext>
            </p:extLst>
          </p:nvPr>
        </p:nvGraphicFramePr>
        <p:xfrm>
          <a:off x="199360" y="152442"/>
          <a:ext cx="2813347" cy="6585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347">
                  <a:extLst>
                    <a:ext uri="{9D8B030D-6E8A-4147-A177-3AD203B41FA5}">
                      <a16:colId xmlns:a16="http://schemas.microsoft.com/office/drawing/2014/main" val="183620705"/>
                    </a:ext>
                  </a:extLst>
                </a:gridCol>
              </a:tblGrid>
              <a:tr h="17640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HelveticaNeueLTStd-Roman"/>
                        </a:rPr>
                        <a:t>Investigate how paper chromatography can be used to separate and tell the difference between</a:t>
                      </a:r>
                    </a:p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HelveticaNeueLTStd-Roman"/>
                        </a:rPr>
                        <a:t>coloured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HelveticaNeueLTStd-Roman"/>
                        </a:rPr>
                        <a:t> substances.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HelveticaNeueLTStd-Roman"/>
                        </a:rPr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2804358"/>
                  </a:ext>
                </a:extLst>
              </a:tr>
              <a:tr h="67102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Why is it important</a:t>
                      </a:r>
                      <a:r>
                        <a:rPr lang="en-GB" sz="1600" baseline="0" dirty="0" smtClean="0"/>
                        <a:t> to draw the start line in pencil?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558"/>
                  </a:ext>
                </a:extLst>
              </a:tr>
              <a:tr h="67432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Explain why the level of solvent should be below the ink spots.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9253947"/>
                  </a:ext>
                </a:extLst>
              </a:tr>
              <a:tr h="71341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Which</a:t>
                      </a:r>
                      <a:r>
                        <a:rPr lang="en-GB" sz="1600" baseline="0" dirty="0" smtClean="0"/>
                        <a:t> is the mobile phase? Which is the stationary phase?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99942"/>
                  </a:ext>
                </a:extLst>
              </a:tr>
              <a:tr h="64500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What is meant by the term</a:t>
                      </a:r>
                      <a:r>
                        <a:rPr lang="en-GB" sz="1600" baseline="0" dirty="0" smtClean="0"/>
                        <a:t> ‘solvent front’?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988845"/>
                  </a:ext>
                </a:extLst>
              </a:tr>
              <a:tr h="69387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How is a </a:t>
                      </a:r>
                      <a:r>
                        <a:rPr lang="en-GB" sz="1600" dirty="0" err="1" smtClean="0"/>
                        <a:t>R</a:t>
                      </a:r>
                      <a:r>
                        <a:rPr lang="en-GB" sz="1600" baseline="-25000" dirty="0" err="1" smtClean="0"/>
                        <a:t>f</a:t>
                      </a:r>
                      <a:r>
                        <a:rPr lang="en-GB" sz="1600" dirty="0" smtClean="0"/>
                        <a:t> value calculated and how can it be used?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1781215"/>
                  </a:ext>
                </a:extLst>
              </a:tr>
              <a:tr h="83558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Suggest why </a:t>
                      </a:r>
                      <a:r>
                        <a:rPr lang="en-GB" sz="1600" dirty="0" err="1" smtClean="0"/>
                        <a:t>R</a:t>
                      </a:r>
                      <a:r>
                        <a:rPr lang="en-GB" sz="1600" baseline="-25000" dirty="0" err="1" smtClean="0"/>
                        <a:t>f</a:t>
                      </a:r>
                      <a:r>
                        <a:rPr lang="en-GB" sz="1600" dirty="0" smtClean="0"/>
                        <a:t> values change when a different solvent is used.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7938050"/>
                  </a:ext>
                </a:extLst>
              </a:tr>
              <a:tr h="588001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How could you improve the reliability of the results?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580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390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905825"/>
              </p:ext>
            </p:extLst>
          </p:nvPr>
        </p:nvGraphicFramePr>
        <p:xfrm>
          <a:off x="217138" y="268511"/>
          <a:ext cx="2595716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716">
                  <a:extLst>
                    <a:ext uri="{9D8B030D-6E8A-4147-A177-3AD203B41FA5}">
                      <a16:colId xmlns:a16="http://schemas.microsoft.com/office/drawing/2014/main" val="282777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Using chemical tests to identify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ions.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709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 the tests to distinguish hydrogen, oxygen, carbon dioxide and chlorine.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17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 how to carry out a flame test.</a:t>
                      </a:r>
                      <a:r>
                        <a:rPr lang="en-GB" sz="1400" baseline="0" dirty="0" smtClean="0"/>
                        <a:t> What type of ions are identified with this method?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35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Dilute solutions of iron (III) chloride and iron (III) </a:t>
                      </a:r>
                      <a:r>
                        <a:rPr lang="en-GB" sz="1400" dirty="0" err="1" smtClean="0"/>
                        <a:t>sulfate</a:t>
                      </a:r>
                      <a:r>
                        <a:rPr lang="en-GB" sz="1400" dirty="0" smtClean="0"/>
                        <a:t> are</a:t>
                      </a:r>
                      <a:r>
                        <a:rPr lang="en-GB" sz="1400" baseline="0" dirty="0" smtClean="0"/>
                        <a:t> both pale brown. Explain how you could distinguish between them.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933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Three ions in solution all give a white precipitate when sodium hydroxide is added. Identify the ions and explain how you</a:t>
                      </a:r>
                      <a:r>
                        <a:rPr lang="en-GB" sz="1400" baseline="0" dirty="0" smtClean="0"/>
                        <a:t> could distinguish between them.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78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Give an example of an instrumental</a:t>
                      </a:r>
                      <a:r>
                        <a:rPr lang="en-GB" sz="1400" baseline="0" dirty="0" smtClean="0"/>
                        <a:t> method and suggest why this method has an advantage over chemical tests.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120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Identify some safety precautions you should take when carrying out chemical tests to identify ions.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289691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344076" y="83845"/>
            <a:ext cx="1428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Chemistry only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04007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231728"/>
              </p:ext>
            </p:extLst>
          </p:nvPr>
        </p:nvGraphicFramePr>
        <p:xfrm>
          <a:off x="190483" y="217280"/>
          <a:ext cx="2687470" cy="62167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7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19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HelveticaNeueLTStd-Roman"/>
                        </a:rPr>
                        <a:t>Analysis and purification of water samples from different sources, including pH, dissolved solids and</a:t>
                      </a:r>
                    </a:p>
                    <a:p>
                      <a:pPr algn="ctr"/>
                      <a:r>
                        <a:rPr lang="en-GB" sz="1600" b="1" dirty="0" smtClean="0">
                          <a:latin typeface="HelveticaNeueLTStd-Roman"/>
                        </a:rPr>
                        <a:t>distillation. </a:t>
                      </a:r>
                      <a:endParaRPr lang="en-GB" sz="1600" b="1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0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How could you test a water sample for the presence of sodium and chloride ions?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9698159"/>
                  </a:ext>
                </a:extLst>
              </a:tr>
              <a:tr h="89102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Write an equipment list for</a:t>
                      </a:r>
                      <a:r>
                        <a:rPr lang="en-GB" sz="1400" baseline="0" dirty="0" smtClean="0"/>
                        <a:t> the distillation of water and explain what each piece of equipment is for.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909584"/>
                  </a:ext>
                </a:extLst>
              </a:tr>
              <a:tr h="6883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Describe how you could use distillation to purify</a:t>
                      </a:r>
                      <a:r>
                        <a:rPr lang="en-GB" sz="1400" baseline="0" dirty="0" smtClean="0"/>
                        <a:t> a sample of a water. </a:t>
                      </a:r>
                      <a:endParaRPr lang="en-GB" sz="1400" dirty="0" smtClean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373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When you distil</a:t>
                      </a:r>
                      <a:r>
                        <a:rPr lang="en-GB" sz="1400" baseline="0" dirty="0" smtClean="0"/>
                        <a:t> a water sample it is essential that the delivery tube is above the level of the filtrate. Explain why. </a:t>
                      </a:r>
                      <a:endParaRPr lang="en-GB" sz="1400" dirty="0"/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Suggest two ways of testing</a:t>
                      </a:r>
                      <a:r>
                        <a:rPr lang="en-GB" sz="1400" baseline="0" dirty="0" smtClean="0"/>
                        <a:t> the purity of water. 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2837874"/>
                  </a:ext>
                </a:extLst>
              </a:tr>
              <a:tr h="4856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What safety precautions are used in the practical?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443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1026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HelveticaNeueLTStd-Roman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Bede's Inter Church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Thaw</dc:creator>
  <cp:lastModifiedBy>Sue Thaw</cp:lastModifiedBy>
  <cp:revision>35</cp:revision>
  <dcterms:created xsi:type="dcterms:W3CDTF">2018-04-18T13:42:10Z</dcterms:created>
  <dcterms:modified xsi:type="dcterms:W3CDTF">2018-04-22T09:57:13Z</dcterms:modified>
</cp:coreProperties>
</file>