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3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7D40D-D408-436E-919C-C248CF652ECD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56A5-3B3F-437A-A375-889A940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0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5488" y="739775"/>
            <a:ext cx="5346700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56A5-3B3F-437A-A375-889A940569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5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8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4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2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9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3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3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9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38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797300" y="2895600"/>
            <a:ext cx="21463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962400" y="3160278"/>
            <a:ext cx="156845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dirty="0" smtClean="0"/>
              <a:t>Respiration</a:t>
            </a:r>
          </a:p>
          <a:p>
            <a:pPr algn="ctr"/>
            <a:r>
              <a:rPr lang="en-GB" sz="1400" dirty="0" smtClean="0"/>
              <a:t>Use p36-39 Collins</a:t>
            </a:r>
            <a:endParaRPr lang="en-GB" sz="14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8454" y="2895600"/>
            <a:ext cx="3676296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3102429" y="3428999"/>
            <a:ext cx="836458" cy="3380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8454" y="4191000"/>
            <a:ext cx="2190396" cy="2569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311400" y="4191001"/>
            <a:ext cx="3549650" cy="258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5530850" y="3958357"/>
            <a:ext cx="0" cy="57352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H="1">
            <a:off x="1155700" y="3920007"/>
            <a:ext cx="2806700" cy="3888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38454" y="70872"/>
            <a:ext cx="6152796" cy="2748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 flipH="1" flipV="1">
            <a:off x="2889250" y="2667000"/>
            <a:ext cx="107315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6026150" y="2895600"/>
            <a:ext cx="3831331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6273800" y="70872"/>
            <a:ext cx="1733550" cy="2748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8007350" y="70872"/>
            <a:ext cx="1850131" cy="2748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6" name="Line 41"/>
          <p:cNvSpPr>
            <a:spLocks noChangeShapeType="1"/>
          </p:cNvSpPr>
          <p:nvPr/>
        </p:nvSpPr>
        <p:spPr bwMode="auto">
          <a:xfrm flipV="1">
            <a:off x="5861050" y="2667000"/>
            <a:ext cx="4953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5943600" y="4191001"/>
            <a:ext cx="3913881" cy="2583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4" name="Line 53"/>
          <p:cNvSpPr>
            <a:spLocks noChangeShapeType="1"/>
          </p:cNvSpPr>
          <p:nvPr/>
        </p:nvSpPr>
        <p:spPr bwMode="auto">
          <a:xfrm>
            <a:off x="5861050" y="4038600"/>
            <a:ext cx="41275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5" name="Line 54"/>
          <p:cNvSpPr>
            <a:spLocks noChangeShapeType="1"/>
          </p:cNvSpPr>
          <p:nvPr/>
        </p:nvSpPr>
        <p:spPr bwMode="auto">
          <a:xfrm flipV="1">
            <a:off x="5861049" y="3415955"/>
            <a:ext cx="454025" cy="468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46" name="TextBox 45"/>
          <p:cNvSpPr txBox="1"/>
          <p:nvPr/>
        </p:nvSpPr>
        <p:spPr>
          <a:xfrm>
            <a:off x="6201140" y="2924945"/>
            <a:ext cx="370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 the word/symbol equation for aerobic respiration?</a:t>
            </a:r>
            <a:endParaRPr lang="en-GB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9196" y="2935977"/>
            <a:ext cx="27510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What is the definition of aerobic respiration?</a:t>
            </a:r>
            <a:endParaRPr lang="en-GB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38454" y="4263479"/>
            <a:ext cx="219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does exothermic mean? How is this linked to respiration?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2311400" y="4267200"/>
            <a:ext cx="3549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Compare aerobic and anaerobic respiration. Your answer should refer to the use of oxygen, the products and the amount of energy released.</a:t>
            </a:r>
            <a:endParaRPr lang="en-GB" sz="1200" dirty="0" smtClean="0"/>
          </a:p>
          <a:p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8042794" y="116632"/>
            <a:ext cx="18146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 the energy produced in respiration used for?</a:t>
            </a:r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GB" sz="1200" dirty="0"/>
          </a:p>
          <a:p>
            <a:r>
              <a:rPr lang="en-GB" sz="1200" dirty="0" smtClean="0"/>
              <a:t>Which is more efficient, aerobic or anaerobic respiration? </a:t>
            </a:r>
            <a:endParaRPr lang="en-GB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6322546" y="70872"/>
            <a:ext cx="164352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 smtClean="0"/>
          </a:p>
          <a:p>
            <a:r>
              <a:rPr lang="en-GB" sz="1200" dirty="0" smtClean="0"/>
              <a:t>__________ respiration can take place in animal, plant and some microbial cells in conditions of low ___________ e.g.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Roots in waterlogged soil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Bacteria in puncture wounds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Human cells during vigorous exercise</a:t>
            </a:r>
            <a:endParaRPr lang="en-GB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6026150" y="4281100"/>
            <a:ext cx="38313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Equations for anaerobic respiration</a:t>
            </a:r>
          </a:p>
          <a:p>
            <a:pPr algn="ctr"/>
            <a:endParaRPr lang="en-GB" sz="1200" dirty="0" smtClean="0"/>
          </a:p>
          <a:p>
            <a:r>
              <a:rPr lang="en-GB" sz="1200" dirty="0" smtClean="0"/>
              <a:t>In animal cells:</a:t>
            </a:r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Glucose                _______ acid (+energy released)</a:t>
            </a:r>
          </a:p>
          <a:p>
            <a:endParaRPr lang="en-GB" sz="1200" dirty="0"/>
          </a:p>
          <a:p>
            <a:r>
              <a:rPr lang="en-GB" sz="1200" dirty="0" smtClean="0"/>
              <a:t>In plant cells and some microorganisms:</a:t>
            </a:r>
          </a:p>
          <a:p>
            <a:endParaRPr lang="en-GB" sz="1200" dirty="0" smtClean="0"/>
          </a:p>
          <a:p>
            <a:r>
              <a:rPr lang="en-GB" sz="1200" dirty="0" smtClean="0"/>
              <a:t>Glucose                _______ + carbon dioxide            		(+ energy released)</a:t>
            </a:r>
          </a:p>
          <a:p>
            <a:endParaRPr lang="en-GB" sz="1200" dirty="0"/>
          </a:p>
          <a:p>
            <a:r>
              <a:rPr lang="en-GB" sz="1200" dirty="0" smtClean="0"/>
              <a:t>How can anaerobic respiration of microorganisms be useful?</a:t>
            </a:r>
            <a:endParaRPr lang="en-GB" sz="12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747199" y="5144363"/>
            <a:ext cx="46805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747199" y="5877272"/>
            <a:ext cx="46805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8454" y="136972"/>
            <a:ext cx="375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Draw</a:t>
            </a:r>
            <a:r>
              <a:rPr lang="en-GB" sz="1200" dirty="0" smtClean="0"/>
              <a:t> and </a:t>
            </a:r>
            <a:r>
              <a:rPr lang="en-GB" sz="1200" b="1" dirty="0" smtClean="0"/>
              <a:t>label</a:t>
            </a:r>
            <a:r>
              <a:rPr lang="en-GB" sz="1200" dirty="0" smtClean="0"/>
              <a:t> an animal cell. </a:t>
            </a:r>
            <a:r>
              <a:rPr lang="en-GB" sz="1200" b="1" dirty="0" smtClean="0"/>
              <a:t>Identify</a:t>
            </a:r>
            <a:r>
              <a:rPr lang="en-GB" sz="1200" dirty="0" smtClean="0"/>
              <a:t> the parts of the cell that are important for respiration and </a:t>
            </a:r>
            <a:r>
              <a:rPr lang="en-GB" sz="1200" b="1" dirty="0" smtClean="0"/>
              <a:t>explain</a:t>
            </a:r>
            <a:r>
              <a:rPr lang="en-GB" sz="1200" dirty="0" smtClean="0"/>
              <a:t> why.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488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161</Words>
  <Application>Microsoft Office PowerPoint</Application>
  <PresentationFormat>A4 Paper (210x297 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Sue Thaw</cp:lastModifiedBy>
  <cp:revision>16</cp:revision>
  <cp:lastPrinted>2012-04-01T19:00:10Z</cp:lastPrinted>
  <dcterms:created xsi:type="dcterms:W3CDTF">2012-04-01T17:46:04Z</dcterms:created>
  <dcterms:modified xsi:type="dcterms:W3CDTF">2017-11-15T13:42:36Z</dcterms:modified>
</cp:coreProperties>
</file>