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438" y="6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7D40D-D408-436E-919C-C248CF652ECD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5488" y="739775"/>
            <a:ext cx="5346700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556A5-3B3F-437A-A375-889A94056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808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25488" y="739775"/>
            <a:ext cx="5346700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556A5-3B3F-437A-A375-889A9405693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351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25488" y="739775"/>
            <a:ext cx="5346700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556A5-3B3F-437A-A375-889A9405693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855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49CC-5EE4-459F-AF24-001890739567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1377-4301-4DA2-96C6-C70AA801C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181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49CC-5EE4-459F-AF24-001890739567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1377-4301-4DA2-96C6-C70AA801C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644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49CC-5EE4-459F-AF24-001890739567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1377-4301-4DA2-96C6-C70AA801C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225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49CC-5EE4-459F-AF24-001890739567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1377-4301-4DA2-96C6-C70AA801C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497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49CC-5EE4-459F-AF24-001890739567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1377-4301-4DA2-96C6-C70AA801C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532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49CC-5EE4-459F-AF24-001890739567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1377-4301-4DA2-96C6-C70AA801C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732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49CC-5EE4-459F-AF24-001890739567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1377-4301-4DA2-96C6-C70AA801C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124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49CC-5EE4-459F-AF24-001890739567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1377-4301-4DA2-96C6-C70AA801C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04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49CC-5EE4-459F-AF24-001890739567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1377-4301-4DA2-96C6-C70AA801C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995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49CC-5EE4-459F-AF24-001890739567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1377-4301-4DA2-96C6-C70AA801C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160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49CC-5EE4-459F-AF24-001890739567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1377-4301-4DA2-96C6-C70AA801C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01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349CC-5EE4-459F-AF24-001890739567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41377-4301-4DA2-96C6-C70AA801C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389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3"/>
          <p:cNvSpPr>
            <a:spLocks noChangeArrowheads="1"/>
          </p:cNvSpPr>
          <p:nvPr/>
        </p:nvSpPr>
        <p:spPr bwMode="auto">
          <a:xfrm>
            <a:off x="6026150" y="2493750"/>
            <a:ext cx="3777523" cy="158295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800"/>
          </a:p>
        </p:txBody>
      </p:sp>
      <p:sp>
        <p:nvSpPr>
          <p:cNvPr id="30" name="Rectangle 30"/>
          <p:cNvSpPr>
            <a:spLocks noChangeArrowheads="1"/>
          </p:cNvSpPr>
          <p:nvPr/>
        </p:nvSpPr>
        <p:spPr bwMode="auto">
          <a:xfrm>
            <a:off x="65710" y="107574"/>
            <a:ext cx="2918620" cy="226204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80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747861" y="2442094"/>
            <a:ext cx="21463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80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037498" y="2726871"/>
            <a:ext cx="156845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400" dirty="0" smtClean="0"/>
              <a:t>Plant Biology</a:t>
            </a:r>
            <a:endParaRPr lang="en-GB" sz="1400" dirty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069843" y="116706"/>
            <a:ext cx="3075584" cy="22454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GB" sz="800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H="1" flipV="1">
            <a:off x="2986724" y="2981994"/>
            <a:ext cx="8255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800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50915" y="3823410"/>
            <a:ext cx="2197894" cy="29179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GB" sz="800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2311400" y="3823410"/>
            <a:ext cx="1733550" cy="29179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GB" sz="800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127499" y="4191000"/>
            <a:ext cx="5676173" cy="255036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GB" sz="800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 flipH="1">
            <a:off x="3754037" y="3493474"/>
            <a:ext cx="476651" cy="45997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800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H="1">
            <a:off x="1563641" y="3482357"/>
            <a:ext cx="2287408" cy="45070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800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 flipH="1" flipV="1">
            <a:off x="2389614" y="2207952"/>
            <a:ext cx="1484483" cy="45535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800"/>
          </a:p>
        </p:txBody>
      </p:sp>
      <p:sp>
        <p:nvSpPr>
          <p:cNvPr id="35" name="Rectangle 36"/>
          <p:cNvSpPr>
            <a:spLocks noChangeArrowheads="1"/>
          </p:cNvSpPr>
          <p:nvPr/>
        </p:nvSpPr>
        <p:spPr bwMode="auto">
          <a:xfrm>
            <a:off x="6273800" y="0"/>
            <a:ext cx="17335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GB" sz="800"/>
          </a:p>
        </p:txBody>
      </p:sp>
      <p:sp>
        <p:nvSpPr>
          <p:cNvPr id="36" name="Rectangle 37"/>
          <p:cNvSpPr>
            <a:spLocks noChangeArrowheads="1"/>
          </p:cNvSpPr>
          <p:nvPr/>
        </p:nvSpPr>
        <p:spPr bwMode="auto">
          <a:xfrm>
            <a:off x="8007350" y="0"/>
            <a:ext cx="18986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GB" sz="800"/>
          </a:p>
        </p:txBody>
      </p:sp>
      <p:sp>
        <p:nvSpPr>
          <p:cNvPr id="39" name="Line 41"/>
          <p:cNvSpPr>
            <a:spLocks noChangeShapeType="1"/>
          </p:cNvSpPr>
          <p:nvPr/>
        </p:nvSpPr>
        <p:spPr bwMode="auto">
          <a:xfrm flipV="1">
            <a:off x="5766127" y="2140988"/>
            <a:ext cx="875934" cy="40645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800"/>
          </a:p>
        </p:txBody>
      </p:sp>
      <p:sp>
        <p:nvSpPr>
          <p:cNvPr id="50" name="Line 53"/>
          <p:cNvSpPr>
            <a:spLocks noChangeShapeType="1"/>
          </p:cNvSpPr>
          <p:nvPr/>
        </p:nvSpPr>
        <p:spPr bwMode="auto">
          <a:xfrm>
            <a:off x="5584181" y="3570464"/>
            <a:ext cx="384272" cy="69673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800"/>
          </a:p>
        </p:txBody>
      </p:sp>
      <p:sp>
        <p:nvSpPr>
          <p:cNvPr id="51" name="Line 54"/>
          <p:cNvSpPr>
            <a:spLocks noChangeShapeType="1"/>
          </p:cNvSpPr>
          <p:nvPr/>
        </p:nvSpPr>
        <p:spPr bwMode="auto">
          <a:xfrm>
            <a:off x="5766127" y="3172162"/>
            <a:ext cx="507673" cy="282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800"/>
          </a:p>
        </p:txBody>
      </p:sp>
      <p:sp>
        <p:nvSpPr>
          <p:cNvPr id="64" name="TextBox 63"/>
          <p:cNvSpPr txBox="1"/>
          <p:nvPr/>
        </p:nvSpPr>
        <p:spPr>
          <a:xfrm>
            <a:off x="6253163" y="2483914"/>
            <a:ext cx="1696490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What is the function of: </a:t>
            </a:r>
          </a:p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1200" dirty="0" smtClean="0"/>
              <a:t>cell wall</a:t>
            </a:r>
          </a:p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1200" dirty="0" smtClean="0"/>
              <a:t>Nucleus</a:t>
            </a:r>
          </a:p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1200" dirty="0" smtClean="0"/>
              <a:t>Cell membrane</a:t>
            </a:r>
          </a:p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1200" dirty="0" smtClean="0"/>
              <a:t>Chloroplast</a:t>
            </a:r>
          </a:p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1200" dirty="0" smtClean="0"/>
              <a:t>cytoplasm</a:t>
            </a:r>
            <a:endParaRPr lang="en-GB" sz="1200" dirty="0"/>
          </a:p>
        </p:txBody>
      </p:sp>
      <p:sp>
        <p:nvSpPr>
          <p:cNvPr id="75" name="TextBox 74"/>
          <p:cNvSpPr txBox="1"/>
          <p:nvPr/>
        </p:nvSpPr>
        <p:spPr>
          <a:xfrm>
            <a:off x="6291298" y="192958"/>
            <a:ext cx="186820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What type of cell is this? </a:t>
            </a:r>
          </a:p>
          <a:p>
            <a:endParaRPr lang="en-GB" sz="1200" dirty="0" smtClean="0"/>
          </a:p>
          <a:p>
            <a:endParaRPr lang="en-GB" sz="1200" dirty="0" smtClean="0"/>
          </a:p>
          <a:p>
            <a:endParaRPr lang="en-GB" sz="1200" dirty="0"/>
          </a:p>
          <a:p>
            <a:r>
              <a:rPr lang="en-GB" sz="1200" dirty="0" smtClean="0"/>
              <a:t>Where is it found?</a:t>
            </a:r>
          </a:p>
          <a:p>
            <a:endParaRPr lang="en-GB" sz="1200" dirty="0" smtClean="0"/>
          </a:p>
          <a:p>
            <a:endParaRPr lang="en-GB" sz="1200" dirty="0"/>
          </a:p>
          <a:p>
            <a:endParaRPr lang="en-GB" sz="1200" dirty="0" smtClean="0"/>
          </a:p>
          <a:p>
            <a:r>
              <a:rPr lang="en-GB" sz="1200" dirty="0" smtClean="0"/>
              <a:t>How is it adapted to it job?</a:t>
            </a:r>
            <a:endParaRPr lang="en-GB" sz="12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6298" y="425224"/>
            <a:ext cx="1718127" cy="1066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2" name="Rectangle 71"/>
          <p:cNvSpPr/>
          <p:nvPr/>
        </p:nvSpPr>
        <p:spPr>
          <a:xfrm>
            <a:off x="6253163" y="115772"/>
            <a:ext cx="3529873" cy="225384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101643" y="192958"/>
            <a:ext cx="26034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Draw and label a plant cell</a:t>
            </a:r>
            <a:endParaRPr lang="en-GB" sz="12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2315678" y="3918832"/>
            <a:ext cx="173355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Glucose is produced during photosynthesis. What does the plant use glucose for?</a:t>
            </a:r>
          </a:p>
          <a:p>
            <a:endParaRPr lang="en-GB" sz="12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GB" sz="1200" dirty="0"/>
              <a:t> </a:t>
            </a:r>
            <a:endParaRPr lang="en-GB" sz="1200" dirty="0" smtClean="0"/>
          </a:p>
          <a:p>
            <a:endParaRPr lang="en-GB" sz="12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GB" sz="1200" dirty="0"/>
              <a:t> </a:t>
            </a:r>
            <a:endParaRPr lang="en-GB" sz="1200" dirty="0" smtClean="0"/>
          </a:p>
          <a:p>
            <a:endParaRPr lang="en-GB" sz="12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GB" sz="1200" dirty="0"/>
              <a:t> </a:t>
            </a:r>
            <a:endParaRPr lang="en-GB" sz="1200" dirty="0" smtClean="0"/>
          </a:p>
          <a:p>
            <a:endParaRPr lang="en-GB" sz="12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GB" sz="1200" dirty="0"/>
              <a:t> </a:t>
            </a:r>
            <a:endParaRPr lang="en-GB" sz="1200" dirty="0" smtClean="0"/>
          </a:p>
          <a:p>
            <a:pPr marL="171450" indent="-171450">
              <a:buFont typeface="Arial" pitchFamily="34" charset="0"/>
              <a:buChar char="•"/>
            </a:pPr>
            <a:endParaRPr lang="en-GB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54664" y="3918832"/>
            <a:ext cx="21903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What are the tests for starch and glucose?</a:t>
            </a:r>
          </a:p>
          <a:p>
            <a:endParaRPr lang="en-GB" sz="1200" dirty="0"/>
          </a:p>
          <a:p>
            <a:endParaRPr lang="en-GB" sz="1200" dirty="0" smtClean="0"/>
          </a:p>
          <a:p>
            <a:r>
              <a:rPr lang="en-GB" sz="1200" dirty="0" smtClean="0"/>
              <a:t>Starch:</a:t>
            </a:r>
          </a:p>
          <a:p>
            <a:endParaRPr lang="en-GB" sz="1200" dirty="0"/>
          </a:p>
          <a:p>
            <a:endParaRPr lang="en-GB" sz="1200" dirty="0" smtClean="0"/>
          </a:p>
          <a:p>
            <a:endParaRPr lang="en-GB" sz="1200" dirty="0"/>
          </a:p>
          <a:p>
            <a:r>
              <a:rPr lang="en-GB" sz="1200" dirty="0" smtClean="0"/>
              <a:t>Glucose:</a:t>
            </a:r>
            <a:endParaRPr lang="en-GB" sz="1200" dirty="0"/>
          </a:p>
        </p:txBody>
      </p:sp>
      <p:sp>
        <p:nvSpPr>
          <p:cNvPr id="57" name="TextBox 56"/>
          <p:cNvSpPr txBox="1"/>
          <p:nvPr/>
        </p:nvSpPr>
        <p:spPr>
          <a:xfrm>
            <a:off x="3015746" y="192958"/>
            <a:ext cx="31557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How are leaves adapted for photosynthesis?</a:t>
            </a:r>
            <a:endParaRPr lang="en-GB" sz="1200" b="1" dirty="0"/>
          </a:p>
        </p:txBody>
      </p:sp>
      <p:sp>
        <p:nvSpPr>
          <p:cNvPr id="59" name="Rectangle 8"/>
          <p:cNvSpPr>
            <a:spLocks noChangeArrowheads="1"/>
          </p:cNvSpPr>
          <p:nvPr/>
        </p:nvSpPr>
        <p:spPr bwMode="auto">
          <a:xfrm>
            <a:off x="65710" y="2442094"/>
            <a:ext cx="3581375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GB" sz="800"/>
          </a:p>
        </p:txBody>
      </p:sp>
      <p:sp>
        <p:nvSpPr>
          <p:cNvPr id="62" name="TextBox 61"/>
          <p:cNvSpPr txBox="1"/>
          <p:nvPr/>
        </p:nvSpPr>
        <p:spPr>
          <a:xfrm>
            <a:off x="30958" y="2531731"/>
            <a:ext cx="33422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What is the word/symbol equation for photosynthesis?</a:t>
            </a:r>
            <a:endParaRPr lang="en-GB" sz="1100" dirty="0"/>
          </a:p>
        </p:txBody>
      </p:sp>
      <p:sp>
        <p:nvSpPr>
          <p:cNvPr id="63" name="TextBox 62"/>
          <p:cNvSpPr txBox="1"/>
          <p:nvPr/>
        </p:nvSpPr>
        <p:spPr>
          <a:xfrm>
            <a:off x="4210050" y="4280083"/>
            <a:ext cx="516091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Describe an experiment to measure the rate of photosynthesis.</a:t>
            </a:r>
          </a:p>
          <a:p>
            <a:r>
              <a:rPr lang="en-GB" sz="1100" dirty="0" smtClean="0"/>
              <a:t>What are the independent, dependent and control variables?</a:t>
            </a:r>
          </a:p>
          <a:p>
            <a:r>
              <a:rPr lang="en-GB" sz="1100" dirty="0" smtClean="0"/>
              <a:t>What safety precautions would you take? 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73266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9"/>
          <p:cNvSpPr txBox="1">
            <a:spLocks noChangeArrowheads="1"/>
          </p:cNvSpPr>
          <p:nvPr/>
        </p:nvSpPr>
        <p:spPr bwMode="auto">
          <a:xfrm>
            <a:off x="5870386" y="2918167"/>
            <a:ext cx="3843804" cy="80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23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TMV and rose black spot are both diseases that affect plants. What are the causes, symptoms and effects of these diseases?</a:t>
            </a:r>
            <a:endParaRPr lang="en-GB" altLang="en-US" sz="923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923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923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923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3176819" y="2895600"/>
            <a:ext cx="21463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800"/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3341919" y="3160278"/>
            <a:ext cx="156845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400" dirty="0" smtClean="0"/>
              <a:t>Plant Biology</a:t>
            </a:r>
            <a:endParaRPr lang="en-GB" sz="1400" dirty="0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8454" y="2895600"/>
            <a:ext cx="2992383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GB" sz="800"/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 flipH="1" flipV="1">
            <a:off x="2525485" y="3417715"/>
            <a:ext cx="681301" cy="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800"/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38454" y="4191000"/>
            <a:ext cx="2190396" cy="25691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GB" sz="80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311400" y="4191001"/>
            <a:ext cx="1733550" cy="2581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GB" sz="800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4127500" y="4191001"/>
            <a:ext cx="1733550" cy="2581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GB" sz="800"/>
          </a:p>
        </p:txBody>
      </p:sp>
      <p:sp>
        <p:nvSpPr>
          <p:cNvPr id="9" name="Line 15"/>
          <p:cNvSpPr>
            <a:spLocks noChangeShapeType="1"/>
          </p:cNvSpPr>
          <p:nvPr/>
        </p:nvSpPr>
        <p:spPr bwMode="auto">
          <a:xfrm flipH="1">
            <a:off x="3486401" y="4034554"/>
            <a:ext cx="363839" cy="31010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800"/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4540249" y="4034555"/>
            <a:ext cx="236575" cy="25270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800"/>
          </a:p>
        </p:txBody>
      </p:sp>
      <p:sp>
        <p:nvSpPr>
          <p:cNvPr id="11" name="Line 18"/>
          <p:cNvSpPr>
            <a:spLocks noChangeShapeType="1"/>
          </p:cNvSpPr>
          <p:nvPr/>
        </p:nvSpPr>
        <p:spPr bwMode="auto">
          <a:xfrm flipH="1">
            <a:off x="1073150" y="3978588"/>
            <a:ext cx="2516418" cy="288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800"/>
          </a:p>
        </p:txBody>
      </p:sp>
      <p:sp>
        <p:nvSpPr>
          <p:cNvPr id="21" name="Rectangle 30"/>
          <p:cNvSpPr>
            <a:spLocks noChangeArrowheads="1"/>
          </p:cNvSpPr>
          <p:nvPr/>
        </p:nvSpPr>
        <p:spPr bwMode="auto">
          <a:xfrm>
            <a:off x="38454" y="70872"/>
            <a:ext cx="6152796" cy="27485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GB" sz="800"/>
          </a:p>
        </p:txBody>
      </p:sp>
      <p:sp>
        <p:nvSpPr>
          <p:cNvPr id="22" name="Line 31"/>
          <p:cNvSpPr>
            <a:spLocks noChangeShapeType="1"/>
          </p:cNvSpPr>
          <p:nvPr/>
        </p:nvSpPr>
        <p:spPr bwMode="auto">
          <a:xfrm flipH="1" flipV="1">
            <a:off x="3250752" y="2635139"/>
            <a:ext cx="107315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800"/>
          </a:p>
        </p:txBody>
      </p:sp>
      <p:sp>
        <p:nvSpPr>
          <p:cNvPr id="23" name="Rectangle 33"/>
          <p:cNvSpPr>
            <a:spLocks noChangeArrowheads="1"/>
          </p:cNvSpPr>
          <p:nvPr/>
        </p:nvSpPr>
        <p:spPr bwMode="auto">
          <a:xfrm>
            <a:off x="5488220" y="2885313"/>
            <a:ext cx="4361102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GB" sz="800"/>
          </a:p>
        </p:txBody>
      </p:sp>
      <p:sp>
        <p:nvSpPr>
          <p:cNvPr id="24" name="Rectangle 36"/>
          <p:cNvSpPr>
            <a:spLocks noChangeArrowheads="1"/>
          </p:cNvSpPr>
          <p:nvPr/>
        </p:nvSpPr>
        <p:spPr bwMode="auto">
          <a:xfrm>
            <a:off x="6273799" y="70872"/>
            <a:ext cx="1696417" cy="27485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GB" sz="800"/>
          </a:p>
        </p:txBody>
      </p:sp>
      <p:sp>
        <p:nvSpPr>
          <p:cNvPr id="25" name="Rectangle 37"/>
          <p:cNvSpPr>
            <a:spLocks noChangeArrowheads="1"/>
          </p:cNvSpPr>
          <p:nvPr/>
        </p:nvSpPr>
        <p:spPr bwMode="auto">
          <a:xfrm>
            <a:off x="8057242" y="70872"/>
            <a:ext cx="1767581" cy="27485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GB" sz="800"/>
          </a:p>
        </p:txBody>
      </p:sp>
      <p:sp>
        <p:nvSpPr>
          <p:cNvPr id="26" name="Line 41"/>
          <p:cNvSpPr>
            <a:spLocks noChangeShapeType="1"/>
          </p:cNvSpPr>
          <p:nvPr/>
        </p:nvSpPr>
        <p:spPr bwMode="auto">
          <a:xfrm flipV="1">
            <a:off x="5054083" y="2447797"/>
            <a:ext cx="1302267" cy="54656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800"/>
          </a:p>
        </p:txBody>
      </p:sp>
      <p:sp>
        <p:nvSpPr>
          <p:cNvPr id="27" name="Rectangle 44"/>
          <p:cNvSpPr>
            <a:spLocks noChangeArrowheads="1"/>
          </p:cNvSpPr>
          <p:nvPr/>
        </p:nvSpPr>
        <p:spPr bwMode="auto">
          <a:xfrm>
            <a:off x="5943600" y="4191001"/>
            <a:ext cx="3913881" cy="25830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GB" sz="800"/>
          </a:p>
        </p:txBody>
      </p:sp>
      <p:sp>
        <p:nvSpPr>
          <p:cNvPr id="34" name="Line 53"/>
          <p:cNvSpPr>
            <a:spLocks noChangeShapeType="1"/>
          </p:cNvSpPr>
          <p:nvPr/>
        </p:nvSpPr>
        <p:spPr bwMode="auto">
          <a:xfrm>
            <a:off x="5054083" y="3958971"/>
            <a:ext cx="1219717" cy="46062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800"/>
          </a:p>
        </p:txBody>
      </p:sp>
      <p:sp>
        <p:nvSpPr>
          <p:cNvPr id="35" name="Line 54"/>
          <p:cNvSpPr>
            <a:spLocks noChangeShapeType="1"/>
          </p:cNvSpPr>
          <p:nvPr/>
        </p:nvSpPr>
        <p:spPr bwMode="auto">
          <a:xfrm>
            <a:off x="5023500" y="3417717"/>
            <a:ext cx="733755" cy="1942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800"/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96" y="414308"/>
            <a:ext cx="1329104" cy="1235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158" y="426031"/>
            <a:ext cx="1317381" cy="1223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5797" y="426031"/>
            <a:ext cx="1317381" cy="1223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101844" y="4301260"/>
            <a:ext cx="13070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What is diffusion?</a:t>
            </a:r>
            <a:endParaRPr lang="en-GB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4209392" y="4267200"/>
            <a:ext cx="1568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How are diffusion and active transport different?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379332" y="4317882"/>
            <a:ext cx="165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How are osmosis and diffusion different?</a:t>
            </a:r>
            <a:endParaRPr lang="en-GB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111669" y="5646360"/>
            <a:ext cx="1749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What is active transport?</a:t>
            </a:r>
            <a:endParaRPr lang="en-GB" sz="1200" dirty="0"/>
          </a:p>
        </p:txBody>
      </p:sp>
      <p:sp>
        <p:nvSpPr>
          <p:cNvPr id="41" name="Rectangle 44"/>
          <p:cNvSpPr>
            <a:spLocks noChangeArrowheads="1"/>
          </p:cNvSpPr>
          <p:nvPr/>
        </p:nvSpPr>
        <p:spPr bwMode="auto">
          <a:xfrm>
            <a:off x="5943600" y="4134658"/>
            <a:ext cx="3921125" cy="255036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GB" sz="800"/>
          </a:p>
        </p:txBody>
      </p:sp>
      <p:pic>
        <p:nvPicPr>
          <p:cNvPr id="42" name="Picture 45" descr="Diffusio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713" y="4219347"/>
            <a:ext cx="3302000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Rectangle 49"/>
          <p:cNvSpPr>
            <a:spLocks noChangeArrowheads="1"/>
          </p:cNvSpPr>
          <p:nvPr/>
        </p:nvSpPr>
        <p:spPr bwMode="auto">
          <a:xfrm>
            <a:off x="5965364" y="5633209"/>
            <a:ext cx="212566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900" dirty="0"/>
              <a:t>What is a partially permeable membrane?</a:t>
            </a:r>
          </a:p>
          <a:p>
            <a:endParaRPr lang="en-US" sz="900" dirty="0"/>
          </a:p>
          <a:p>
            <a:endParaRPr lang="en-US" sz="900" dirty="0"/>
          </a:p>
          <a:p>
            <a:r>
              <a:rPr lang="en-US" sz="900" dirty="0"/>
              <a:t>Name 3 things that move in or out of cells:</a:t>
            </a:r>
          </a:p>
        </p:txBody>
      </p:sp>
      <p:sp>
        <p:nvSpPr>
          <p:cNvPr id="44" name="Rectangle 50"/>
          <p:cNvSpPr>
            <a:spLocks noChangeArrowheads="1"/>
          </p:cNvSpPr>
          <p:nvPr/>
        </p:nvSpPr>
        <p:spPr bwMode="auto">
          <a:xfrm>
            <a:off x="8625178" y="5703060"/>
            <a:ext cx="108074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000" dirty="0"/>
              <a:t>What is osmosis?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8346150" y="5769204"/>
            <a:ext cx="0" cy="972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47"/>
          <p:cNvSpPr>
            <a:spLocks noChangeArrowheads="1"/>
          </p:cNvSpPr>
          <p:nvPr/>
        </p:nvSpPr>
        <p:spPr bwMode="auto">
          <a:xfrm>
            <a:off x="7677150" y="4203701"/>
            <a:ext cx="669000" cy="8810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GB" sz="800"/>
              <a:t>time</a:t>
            </a:r>
          </a:p>
        </p:txBody>
      </p:sp>
      <p:sp>
        <p:nvSpPr>
          <p:cNvPr id="54" name="Rectangle 48"/>
          <p:cNvSpPr>
            <a:spLocks noChangeArrowheads="1"/>
          </p:cNvSpPr>
          <p:nvPr/>
        </p:nvSpPr>
        <p:spPr bwMode="auto">
          <a:xfrm>
            <a:off x="7016750" y="5431970"/>
            <a:ext cx="1484702" cy="2154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partially permeable membrane</a:t>
            </a:r>
          </a:p>
        </p:txBody>
      </p:sp>
      <p:sp>
        <p:nvSpPr>
          <p:cNvPr id="56" name="Text Box 18"/>
          <p:cNvSpPr txBox="1">
            <a:spLocks noChangeArrowheads="1"/>
          </p:cNvSpPr>
          <p:nvPr/>
        </p:nvSpPr>
        <p:spPr bwMode="auto">
          <a:xfrm>
            <a:off x="101844" y="114795"/>
            <a:ext cx="4720004" cy="234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923" dirty="0">
                <a:latin typeface="Calibri Light" panose="020F0302020204030204" pitchFamily="34" charset="0"/>
                <a:cs typeface="Calibri Light" panose="020F0302020204030204" pitchFamily="34" charset="0"/>
              </a:rPr>
              <a:t>Explain how light, CO</a:t>
            </a:r>
            <a:r>
              <a:rPr lang="en-GB" altLang="en-US" sz="923" baseline="-25000" dirty="0">
                <a:latin typeface="Calibri Light" panose="020F0302020204030204" pitchFamily="34" charset="0"/>
                <a:cs typeface="Calibri Light" panose="020F0302020204030204" pitchFamily="34" charset="0"/>
              </a:rPr>
              <a:t>2</a:t>
            </a:r>
            <a:r>
              <a:rPr lang="en-GB" altLang="en-US" sz="923" dirty="0">
                <a:latin typeface="Calibri Light" panose="020F0302020204030204" pitchFamily="34" charset="0"/>
                <a:cs typeface="Calibri Light" panose="020F0302020204030204" pitchFamily="34" charset="0"/>
              </a:rPr>
              <a:t> and temperature are limiting factors of photosynthesis</a:t>
            </a:r>
          </a:p>
        </p:txBody>
      </p:sp>
      <p:sp>
        <p:nvSpPr>
          <p:cNvPr id="59" name="TextBox 9"/>
          <p:cNvSpPr txBox="1">
            <a:spLocks noChangeArrowheads="1"/>
          </p:cNvSpPr>
          <p:nvPr/>
        </p:nvSpPr>
        <p:spPr bwMode="auto">
          <a:xfrm>
            <a:off x="6266573" y="138453"/>
            <a:ext cx="1628321" cy="2506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23" dirty="0">
                <a:latin typeface="Calibri Light" panose="020F0302020204030204" pitchFamily="34" charset="0"/>
                <a:cs typeface="Calibri Light" panose="020F0302020204030204" pitchFamily="34" charset="0"/>
              </a:rPr>
              <a:t>Why do farmers want their plants to do as much photosynthesis as possible</a:t>
            </a:r>
            <a:r>
              <a:rPr lang="en-GB" altLang="en-US" sz="923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923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923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923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923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923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23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How can they control conditions to improve the growth of their plants?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923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923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923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923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923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923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0" name="TextBox 9"/>
          <p:cNvSpPr txBox="1">
            <a:spLocks noChangeArrowheads="1"/>
          </p:cNvSpPr>
          <p:nvPr/>
        </p:nvSpPr>
        <p:spPr bwMode="auto">
          <a:xfrm>
            <a:off x="26710" y="2951568"/>
            <a:ext cx="3688040" cy="6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23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Describe the function of xylem and phloem.</a:t>
            </a:r>
            <a:endParaRPr lang="en-GB" altLang="en-US" sz="923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923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923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923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1" name="TextBox 9"/>
          <p:cNvSpPr txBox="1">
            <a:spLocks noChangeArrowheads="1"/>
          </p:cNvSpPr>
          <p:nvPr/>
        </p:nvSpPr>
        <p:spPr bwMode="auto">
          <a:xfrm>
            <a:off x="8184899" y="138453"/>
            <a:ext cx="1465437" cy="6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23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Describe the path of water through the plant from the roots to the leaves. </a:t>
            </a:r>
            <a:endParaRPr lang="en-GB" altLang="en-US" sz="923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923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3" name="Line 41"/>
          <p:cNvSpPr>
            <a:spLocks noChangeShapeType="1"/>
          </p:cNvSpPr>
          <p:nvPr/>
        </p:nvSpPr>
        <p:spPr bwMode="auto">
          <a:xfrm flipV="1">
            <a:off x="5206483" y="2204108"/>
            <a:ext cx="3139667" cy="94265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800"/>
          </a:p>
        </p:txBody>
      </p:sp>
    </p:spTree>
    <p:extLst>
      <p:ext uri="{BB962C8B-B14F-4D97-AF65-F5344CB8AC3E}">
        <p14:creationId xmlns:p14="http://schemas.microsoft.com/office/powerpoint/2010/main" val="304882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254</Words>
  <Application>Microsoft Office PowerPoint</Application>
  <PresentationFormat>A4 Paper (210x297 mm)</PresentationFormat>
  <Paragraphs>70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</dc:creator>
  <cp:lastModifiedBy>Sue Thaw</cp:lastModifiedBy>
  <cp:revision>17</cp:revision>
  <cp:lastPrinted>2012-04-01T19:00:10Z</cp:lastPrinted>
  <dcterms:created xsi:type="dcterms:W3CDTF">2012-04-01T17:46:04Z</dcterms:created>
  <dcterms:modified xsi:type="dcterms:W3CDTF">2017-11-15T13:42:47Z</dcterms:modified>
</cp:coreProperties>
</file>