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52" autoAdjust="0"/>
    <p:restoredTop sz="94660"/>
  </p:normalViewPr>
  <p:slideViewPr>
    <p:cSldViewPr snapToGrid="0">
      <p:cViewPr varScale="1">
        <p:scale>
          <a:sx n="97" d="100"/>
          <a:sy n="97" d="100"/>
        </p:scale>
        <p:origin x="29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E98FE0A-1228-40EC-A8C7-322C3DF034B6}" type="datetimeFigureOut">
              <a:rPr lang="en-GB" smtClean="0"/>
              <a:t>06/04/2018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AEB453-5AB8-4A30-9B07-3ECF98494D18}" type="slidenum">
              <a:rPr lang="en-GB" smtClean="0"/>
              <a:t>‹#›</a:t>
            </a:fld>
            <a:endParaRPr lang="en-GB"/>
          </a:p>
        </p:txBody>
      </p:sp>
    </p:spTree>
    <p:extLst>
      <p:ext uri="{BB962C8B-B14F-4D97-AF65-F5344CB8AC3E}">
        <p14:creationId xmlns:p14="http://schemas.microsoft.com/office/powerpoint/2010/main" val="2236264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98FE0A-1228-40EC-A8C7-322C3DF034B6}" type="datetimeFigureOut">
              <a:rPr lang="en-GB" smtClean="0"/>
              <a:t>06/04/2018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AEB453-5AB8-4A30-9B07-3ECF98494D18}" type="slidenum">
              <a:rPr lang="en-GB" smtClean="0"/>
              <a:t>‹#›</a:t>
            </a:fld>
            <a:endParaRPr lang="en-GB"/>
          </a:p>
        </p:txBody>
      </p:sp>
    </p:spTree>
    <p:extLst>
      <p:ext uri="{BB962C8B-B14F-4D97-AF65-F5344CB8AC3E}">
        <p14:creationId xmlns:p14="http://schemas.microsoft.com/office/powerpoint/2010/main" val="2397050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98FE0A-1228-40EC-A8C7-322C3DF034B6}" type="datetimeFigureOut">
              <a:rPr lang="en-GB" smtClean="0"/>
              <a:t>06/04/2018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AEB453-5AB8-4A30-9B07-3ECF98494D18}" type="slidenum">
              <a:rPr lang="en-GB" smtClean="0"/>
              <a:t>‹#›</a:t>
            </a:fld>
            <a:endParaRPr lang="en-GB"/>
          </a:p>
        </p:txBody>
      </p:sp>
    </p:spTree>
    <p:extLst>
      <p:ext uri="{BB962C8B-B14F-4D97-AF65-F5344CB8AC3E}">
        <p14:creationId xmlns:p14="http://schemas.microsoft.com/office/powerpoint/2010/main" val="658270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98FE0A-1228-40EC-A8C7-322C3DF034B6}" type="datetimeFigureOut">
              <a:rPr lang="en-GB" smtClean="0"/>
              <a:t>06/04/2018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AEB453-5AB8-4A30-9B07-3ECF98494D18}" type="slidenum">
              <a:rPr lang="en-GB" smtClean="0"/>
              <a:t>‹#›</a:t>
            </a:fld>
            <a:endParaRPr lang="en-GB"/>
          </a:p>
        </p:txBody>
      </p:sp>
    </p:spTree>
    <p:extLst>
      <p:ext uri="{BB962C8B-B14F-4D97-AF65-F5344CB8AC3E}">
        <p14:creationId xmlns:p14="http://schemas.microsoft.com/office/powerpoint/2010/main" val="2814812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98FE0A-1228-40EC-A8C7-322C3DF034B6}" type="datetimeFigureOut">
              <a:rPr lang="en-GB" smtClean="0"/>
              <a:t>06/04/2018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AEB453-5AB8-4A30-9B07-3ECF98494D18}" type="slidenum">
              <a:rPr lang="en-GB" smtClean="0"/>
              <a:t>‹#›</a:t>
            </a:fld>
            <a:endParaRPr lang="en-GB"/>
          </a:p>
        </p:txBody>
      </p:sp>
    </p:spTree>
    <p:extLst>
      <p:ext uri="{BB962C8B-B14F-4D97-AF65-F5344CB8AC3E}">
        <p14:creationId xmlns:p14="http://schemas.microsoft.com/office/powerpoint/2010/main" val="1718992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E98FE0A-1228-40EC-A8C7-322C3DF034B6}" type="datetimeFigureOut">
              <a:rPr lang="en-GB" smtClean="0"/>
              <a:t>06/04/2018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AEB453-5AB8-4A30-9B07-3ECF98494D18}" type="slidenum">
              <a:rPr lang="en-GB" smtClean="0"/>
              <a:t>‹#›</a:t>
            </a:fld>
            <a:endParaRPr lang="en-GB"/>
          </a:p>
        </p:txBody>
      </p:sp>
    </p:spTree>
    <p:extLst>
      <p:ext uri="{BB962C8B-B14F-4D97-AF65-F5344CB8AC3E}">
        <p14:creationId xmlns:p14="http://schemas.microsoft.com/office/powerpoint/2010/main" val="4151030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E98FE0A-1228-40EC-A8C7-322C3DF034B6}" type="datetimeFigureOut">
              <a:rPr lang="en-GB" smtClean="0"/>
              <a:t>06/04/2018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AEB453-5AB8-4A30-9B07-3ECF98494D18}" type="slidenum">
              <a:rPr lang="en-GB" smtClean="0"/>
              <a:t>‹#›</a:t>
            </a:fld>
            <a:endParaRPr lang="en-GB"/>
          </a:p>
        </p:txBody>
      </p:sp>
    </p:spTree>
    <p:extLst>
      <p:ext uri="{BB962C8B-B14F-4D97-AF65-F5344CB8AC3E}">
        <p14:creationId xmlns:p14="http://schemas.microsoft.com/office/powerpoint/2010/main" val="1817753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E98FE0A-1228-40EC-A8C7-322C3DF034B6}" type="datetimeFigureOut">
              <a:rPr lang="en-GB" smtClean="0"/>
              <a:t>06/04/2018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AEB453-5AB8-4A30-9B07-3ECF98494D18}" type="slidenum">
              <a:rPr lang="en-GB" smtClean="0"/>
              <a:t>‹#›</a:t>
            </a:fld>
            <a:endParaRPr lang="en-GB"/>
          </a:p>
        </p:txBody>
      </p:sp>
    </p:spTree>
    <p:extLst>
      <p:ext uri="{BB962C8B-B14F-4D97-AF65-F5344CB8AC3E}">
        <p14:creationId xmlns:p14="http://schemas.microsoft.com/office/powerpoint/2010/main" val="850915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98FE0A-1228-40EC-A8C7-322C3DF034B6}" type="datetimeFigureOut">
              <a:rPr lang="en-GB" smtClean="0"/>
              <a:t>06/04/2018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6AEB453-5AB8-4A30-9B07-3ECF98494D18}" type="slidenum">
              <a:rPr lang="en-GB" smtClean="0"/>
              <a:t>‹#›</a:t>
            </a:fld>
            <a:endParaRPr lang="en-GB"/>
          </a:p>
        </p:txBody>
      </p:sp>
    </p:spTree>
    <p:extLst>
      <p:ext uri="{BB962C8B-B14F-4D97-AF65-F5344CB8AC3E}">
        <p14:creationId xmlns:p14="http://schemas.microsoft.com/office/powerpoint/2010/main" val="3076047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98FE0A-1228-40EC-A8C7-322C3DF034B6}" type="datetimeFigureOut">
              <a:rPr lang="en-GB" smtClean="0"/>
              <a:t>06/04/2018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AEB453-5AB8-4A30-9B07-3ECF98494D18}" type="slidenum">
              <a:rPr lang="en-GB" smtClean="0"/>
              <a:t>‹#›</a:t>
            </a:fld>
            <a:endParaRPr lang="en-GB"/>
          </a:p>
        </p:txBody>
      </p:sp>
    </p:spTree>
    <p:extLst>
      <p:ext uri="{BB962C8B-B14F-4D97-AF65-F5344CB8AC3E}">
        <p14:creationId xmlns:p14="http://schemas.microsoft.com/office/powerpoint/2010/main" val="1342476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98FE0A-1228-40EC-A8C7-322C3DF034B6}" type="datetimeFigureOut">
              <a:rPr lang="en-GB" smtClean="0"/>
              <a:t>06/04/2018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AEB453-5AB8-4A30-9B07-3ECF98494D18}" type="slidenum">
              <a:rPr lang="en-GB" smtClean="0"/>
              <a:t>‹#›</a:t>
            </a:fld>
            <a:endParaRPr lang="en-GB"/>
          </a:p>
        </p:txBody>
      </p:sp>
    </p:spTree>
    <p:extLst>
      <p:ext uri="{BB962C8B-B14F-4D97-AF65-F5344CB8AC3E}">
        <p14:creationId xmlns:p14="http://schemas.microsoft.com/office/powerpoint/2010/main" val="3441504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98FE0A-1228-40EC-A8C7-322C3DF034B6}" type="datetimeFigureOut">
              <a:rPr lang="en-GB" smtClean="0"/>
              <a:t>06/04/2018</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EB453-5AB8-4A30-9B07-3ECF98494D18}" type="slidenum">
              <a:rPr lang="en-GB" smtClean="0"/>
              <a:t>‹#›</a:t>
            </a:fld>
            <a:endParaRPr lang="en-GB"/>
          </a:p>
        </p:txBody>
      </p:sp>
    </p:spTree>
    <p:extLst>
      <p:ext uri="{BB962C8B-B14F-4D97-AF65-F5344CB8AC3E}">
        <p14:creationId xmlns:p14="http://schemas.microsoft.com/office/powerpoint/2010/main" val="27059476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7.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7.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10.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rot="21048392">
            <a:off x="596175" y="1346174"/>
            <a:ext cx="2828050" cy="43576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 </a:t>
            </a:r>
            <a:endParaRPr lang="en-GB" dirty="0">
              <a:solidFill>
                <a:schemeClr val="tx1"/>
              </a:solidFill>
            </a:endParaRPr>
          </a:p>
        </p:txBody>
      </p:sp>
      <p:sp>
        <p:nvSpPr>
          <p:cNvPr id="20" name="Rectangle 19"/>
          <p:cNvSpPr/>
          <p:nvPr/>
        </p:nvSpPr>
        <p:spPr>
          <a:xfrm>
            <a:off x="6918385" y="3820974"/>
            <a:ext cx="1987896" cy="263158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endParaRPr lang="en-GB" sz="2000" dirty="0">
              <a:solidFill>
                <a:schemeClr val="tx1"/>
              </a:solidFill>
            </a:endParaRPr>
          </a:p>
          <a:p>
            <a:pPr algn="ctr"/>
            <a:r>
              <a:rPr lang="en-GB" sz="2000" dirty="0" smtClean="0">
                <a:solidFill>
                  <a:schemeClr val="tx1"/>
                </a:solidFill>
              </a:rPr>
              <a:t>Explain the difference between mechanical and chemical digestion. </a:t>
            </a:r>
            <a:endParaRPr lang="en-GB" sz="2000" dirty="0">
              <a:solidFill>
                <a:schemeClr val="tx1"/>
              </a:solidFill>
            </a:endParaRPr>
          </a:p>
        </p:txBody>
      </p:sp>
      <p:pic>
        <p:nvPicPr>
          <p:cNvPr id="21" name="Picture 22" descr="C:\Users\Sue\AppData\Local\Microsoft\Windows\INetCache\IE\84DGYH3T\MC900436911[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63523" y="3883557"/>
            <a:ext cx="697620" cy="610341"/>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24"/>
          <p:cNvSpPr/>
          <p:nvPr/>
        </p:nvSpPr>
        <p:spPr>
          <a:xfrm rot="21219887">
            <a:off x="6516881" y="913330"/>
            <a:ext cx="2216520" cy="22296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tx1"/>
              </a:solidFill>
            </a:endParaRPr>
          </a:p>
          <a:p>
            <a:pPr algn="ctr"/>
            <a:endParaRPr lang="en-GB" sz="2000" dirty="0" smtClean="0">
              <a:solidFill>
                <a:schemeClr val="tx1"/>
              </a:solidFill>
            </a:endParaRPr>
          </a:p>
          <a:p>
            <a:pPr algn="ctr"/>
            <a:r>
              <a:rPr lang="en-GB" sz="2000" dirty="0" smtClean="0">
                <a:solidFill>
                  <a:schemeClr val="tx1"/>
                </a:solidFill>
              </a:rPr>
              <a:t>Name 3 parts of the digestive system that produce protease enzymes.</a:t>
            </a:r>
            <a:endParaRPr lang="en-GB" sz="2000" dirty="0">
              <a:solidFill>
                <a:schemeClr val="tx1"/>
              </a:solidFill>
            </a:endParaRPr>
          </a:p>
        </p:txBody>
      </p:sp>
      <p:pic>
        <p:nvPicPr>
          <p:cNvPr id="26" name="Picture 33" descr="Illustration of strawberri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219887">
            <a:off x="7238218" y="976979"/>
            <a:ext cx="746510" cy="617194"/>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a:off x="-76152" y="-142129"/>
            <a:ext cx="5146858" cy="1015663"/>
          </a:xfrm>
          <a:prstGeom prst="rect">
            <a:avLst/>
          </a:prstGeom>
          <a:noFill/>
        </p:spPr>
        <p:txBody>
          <a:bodyPr wrap="none" rtlCol="0">
            <a:spAutoFit/>
          </a:bodyPr>
          <a:lstStyle/>
          <a:p>
            <a:r>
              <a:rPr lang="en-GB" sz="6000" b="1" dirty="0" smtClean="0"/>
              <a:t>5 a day revision</a:t>
            </a:r>
            <a:endParaRPr lang="en-GB" sz="6000" b="1" dirty="0"/>
          </a:p>
        </p:txBody>
      </p:sp>
      <p:sp>
        <p:nvSpPr>
          <p:cNvPr id="28" name="TextBox 27"/>
          <p:cNvSpPr txBox="1"/>
          <p:nvPr/>
        </p:nvSpPr>
        <p:spPr>
          <a:xfrm>
            <a:off x="6004398" y="-8469"/>
            <a:ext cx="2763577" cy="769441"/>
          </a:xfrm>
          <a:prstGeom prst="rect">
            <a:avLst/>
          </a:prstGeom>
          <a:noFill/>
        </p:spPr>
        <p:txBody>
          <a:bodyPr wrap="none" rtlCol="0">
            <a:spAutoFit/>
          </a:bodyPr>
          <a:lstStyle/>
          <a:p>
            <a:pPr algn="ctr"/>
            <a:r>
              <a:rPr lang="en-GB" sz="2400" b="1" dirty="0" smtClean="0"/>
              <a:t>Organisation</a:t>
            </a:r>
          </a:p>
          <a:p>
            <a:pPr algn="ctr"/>
            <a:r>
              <a:rPr lang="en-GB" sz="2000" b="1" dirty="0" smtClean="0"/>
              <a:t>Human digestive system</a:t>
            </a:r>
            <a:endParaRPr lang="en-GB" sz="2000" b="1" dirty="0"/>
          </a:p>
        </p:txBody>
      </p:sp>
      <p:sp>
        <p:nvSpPr>
          <p:cNvPr id="3" name="TextBox 2"/>
          <p:cNvSpPr txBox="1"/>
          <p:nvPr/>
        </p:nvSpPr>
        <p:spPr>
          <a:xfrm rot="21096682">
            <a:off x="49334" y="1461176"/>
            <a:ext cx="2439222" cy="707886"/>
          </a:xfrm>
          <a:prstGeom prst="rect">
            <a:avLst/>
          </a:prstGeom>
          <a:noFill/>
        </p:spPr>
        <p:txBody>
          <a:bodyPr wrap="square" rtlCol="0">
            <a:spAutoFit/>
          </a:bodyPr>
          <a:lstStyle/>
          <a:p>
            <a:pPr algn="ctr"/>
            <a:r>
              <a:rPr lang="en-GB" sz="2000" dirty="0" smtClean="0"/>
              <a:t>Label the diagram</a:t>
            </a:r>
            <a:endParaRPr lang="en-GB" sz="2000" dirty="0"/>
          </a:p>
          <a:p>
            <a:pPr algn="ctr"/>
            <a:endParaRPr lang="en-GB" sz="2000" dirty="0"/>
          </a:p>
        </p:txBody>
      </p:sp>
      <p:grpSp>
        <p:nvGrpSpPr>
          <p:cNvPr id="5" name="Group 4"/>
          <p:cNvGrpSpPr/>
          <p:nvPr/>
        </p:nvGrpSpPr>
        <p:grpSpPr>
          <a:xfrm>
            <a:off x="3905867" y="967355"/>
            <a:ext cx="2047994" cy="2003819"/>
            <a:chOff x="3270252" y="1026225"/>
            <a:chExt cx="2047994" cy="2003819"/>
          </a:xfrm>
        </p:grpSpPr>
        <p:sp>
          <p:nvSpPr>
            <p:cNvPr id="15" name="Rectangle 14"/>
            <p:cNvSpPr/>
            <p:nvPr/>
          </p:nvSpPr>
          <p:spPr>
            <a:xfrm rot="20902808">
              <a:off x="3270252" y="1026225"/>
              <a:ext cx="1950275" cy="200381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mj-lt"/>
                <a:buAutoNum type="arabicPeriod"/>
              </a:pPr>
              <a:r>
                <a:rPr lang="en-GB" dirty="0"/>
                <a:t>Why might heart valves need to be replaced?</a:t>
              </a:r>
            </a:p>
            <a:p>
              <a:pPr marL="457200" indent="-457200">
                <a:buFont typeface="+mj-lt"/>
                <a:buAutoNum type="arabicPeriod"/>
              </a:pPr>
              <a:endParaRPr lang="en-GB" dirty="0"/>
            </a:p>
            <a:p>
              <a:pPr algn="ctr"/>
              <a:endParaRPr lang="en-GB" dirty="0"/>
            </a:p>
          </p:txBody>
        </p:sp>
        <p:pic>
          <p:nvPicPr>
            <p:cNvPr id="16" name="Picture 21" descr="Illustration of an orange slic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0902808">
              <a:off x="3906588" y="1227864"/>
              <a:ext cx="864170" cy="56704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rot="20957676">
              <a:off x="3455505" y="2080553"/>
              <a:ext cx="1862741" cy="707886"/>
            </a:xfrm>
            <a:prstGeom prst="rect">
              <a:avLst/>
            </a:prstGeom>
            <a:noFill/>
          </p:spPr>
          <p:txBody>
            <a:bodyPr wrap="square" rtlCol="0">
              <a:spAutoFit/>
            </a:bodyPr>
            <a:lstStyle/>
            <a:p>
              <a:pPr algn="ctr"/>
              <a:r>
                <a:rPr lang="en-GB" sz="2000" dirty="0" smtClean="0"/>
                <a:t>What is the role of bile?</a:t>
              </a:r>
              <a:endParaRPr lang="en-GB" dirty="0"/>
            </a:p>
          </p:txBody>
        </p:sp>
      </p:grpSp>
      <p:sp>
        <p:nvSpPr>
          <p:cNvPr id="9" name="Rectangle 8"/>
          <p:cNvSpPr/>
          <p:nvPr/>
        </p:nvSpPr>
        <p:spPr>
          <a:xfrm>
            <a:off x="4078694" y="3552629"/>
            <a:ext cx="2645226" cy="289992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chemeClr val="tx1"/>
              </a:solidFill>
            </a:endParaRPr>
          </a:p>
        </p:txBody>
      </p:sp>
      <p:pic>
        <p:nvPicPr>
          <p:cNvPr id="10" name="Picture 31" descr="Illustration of a watermelon slic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908466">
            <a:off x="5074634" y="3702277"/>
            <a:ext cx="691689" cy="48109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097865" y="4265357"/>
            <a:ext cx="2645226" cy="2246769"/>
          </a:xfrm>
          <a:prstGeom prst="rect">
            <a:avLst/>
          </a:prstGeom>
          <a:noFill/>
        </p:spPr>
        <p:txBody>
          <a:bodyPr wrap="square" rtlCol="0">
            <a:spAutoFit/>
          </a:bodyPr>
          <a:lstStyle/>
          <a:p>
            <a:pPr algn="ctr"/>
            <a:r>
              <a:rPr lang="en-GB" sz="2000" dirty="0" smtClean="0"/>
              <a:t>Describe the journey of a piece of food through the digestive system. You should refer to the relevant organs, enzymes and other digestive juices.</a:t>
            </a:r>
            <a:endParaRPr lang="en-GB" sz="2000" dirty="0"/>
          </a:p>
        </p:txBody>
      </p:sp>
      <p:pic>
        <p:nvPicPr>
          <p:cNvPr id="2" name="Picture 1"/>
          <p:cNvPicPr>
            <a:picLocks noChangeAspect="1"/>
          </p:cNvPicPr>
          <p:nvPr/>
        </p:nvPicPr>
        <p:blipFill>
          <a:blip r:embed="rId6"/>
          <a:stretch>
            <a:fillRect/>
          </a:stretch>
        </p:blipFill>
        <p:spPr>
          <a:xfrm rot="21062384">
            <a:off x="658977" y="1824043"/>
            <a:ext cx="2733675" cy="3657600"/>
          </a:xfrm>
          <a:prstGeom prst="rect">
            <a:avLst/>
          </a:prstGeom>
        </p:spPr>
      </p:pic>
      <p:pic>
        <p:nvPicPr>
          <p:cNvPr id="8" name="Picture 25" descr="Illustration of a yellow banana."/>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21172507">
            <a:off x="2330963" y="1414222"/>
            <a:ext cx="614568" cy="4745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7706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rot="729391">
            <a:off x="6465140" y="3458252"/>
            <a:ext cx="2243053" cy="21506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3" name="Group 22"/>
          <p:cNvGrpSpPr/>
          <p:nvPr/>
        </p:nvGrpSpPr>
        <p:grpSpPr>
          <a:xfrm rot="20307677">
            <a:off x="338808" y="1575014"/>
            <a:ext cx="1868005" cy="1681560"/>
            <a:chOff x="4604791" y="4008146"/>
            <a:chExt cx="1868005" cy="1681560"/>
          </a:xfrm>
        </p:grpSpPr>
        <p:grpSp>
          <p:nvGrpSpPr>
            <p:cNvPr id="16" name="Group 15"/>
            <p:cNvGrpSpPr/>
            <p:nvPr/>
          </p:nvGrpSpPr>
          <p:grpSpPr>
            <a:xfrm>
              <a:off x="4644695" y="4008146"/>
              <a:ext cx="1828101" cy="1681560"/>
              <a:chOff x="4644695" y="4008146"/>
              <a:chExt cx="1828101" cy="1681560"/>
            </a:xfrm>
          </p:grpSpPr>
          <p:sp>
            <p:nvSpPr>
              <p:cNvPr id="11" name="Rectangle 10"/>
              <p:cNvSpPr/>
              <p:nvPr/>
            </p:nvSpPr>
            <p:spPr>
              <a:xfrm>
                <a:off x="4644695" y="4008146"/>
                <a:ext cx="1828101" cy="16815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25" descr="Illustration of a yellow banan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864830">
                <a:off x="5270555" y="4091849"/>
                <a:ext cx="645857" cy="498661"/>
              </a:xfrm>
              <a:prstGeom prst="rect">
                <a:avLst/>
              </a:prstGeom>
              <a:noFill/>
              <a:extLst>
                <a:ext uri="{909E8E84-426E-40DD-AFC4-6F175D3DCCD1}">
                  <a14:hiddenFill xmlns:a14="http://schemas.microsoft.com/office/drawing/2010/main">
                    <a:solidFill>
                      <a:srgbClr val="FFFFFF"/>
                    </a:solidFill>
                  </a14:hiddenFill>
                </a:ext>
              </a:extLst>
            </p:spPr>
          </p:pic>
        </p:grpSp>
        <p:sp>
          <p:nvSpPr>
            <p:cNvPr id="18" name="TextBox 17"/>
            <p:cNvSpPr txBox="1"/>
            <p:nvPr/>
          </p:nvSpPr>
          <p:spPr>
            <a:xfrm>
              <a:off x="4604791" y="4621603"/>
              <a:ext cx="1857375" cy="1015663"/>
            </a:xfrm>
            <a:prstGeom prst="rect">
              <a:avLst/>
            </a:prstGeom>
            <a:noFill/>
          </p:spPr>
          <p:txBody>
            <a:bodyPr wrap="square" rtlCol="0">
              <a:spAutoFit/>
            </a:bodyPr>
            <a:lstStyle/>
            <a:p>
              <a:pPr algn="ctr"/>
              <a:r>
                <a:rPr lang="en-GB" sz="2000" dirty="0" smtClean="0"/>
                <a:t>What is meant by ‘ the heart is a double pump’. </a:t>
              </a:r>
              <a:endParaRPr lang="en-GB" sz="2000" dirty="0"/>
            </a:p>
          </p:txBody>
        </p:sp>
      </p:grpSp>
      <p:sp>
        <p:nvSpPr>
          <p:cNvPr id="8" name="Rectangle 7"/>
          <p:cNvSpPr/>
          <p:nvPr/>
        </p:nvSpPr>
        <p:spPr>
          <a:xfrm>
            <a:off x="394761" y="3919489"/>
            <a:ext cx="5445964" cy="28010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31" descr="Illustration of a watermelon sli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908466">
            <a:off x="4656732" y="4235743"/>
            <a:ext cx="708669" cy="492906"/>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p:cNvSpPr txBox="1"/>
          <p:nvPr/>
        </p:nvSpPr>
        <p:spPr>
          <a:xfrm rot="737531">
            <a:off x="6524003" y="3983464"/>
            <a:ext cx="1963782" cy="1631216"/>
          </a:xfrm>
          <a:prstGeom prst="rect">
            <a:avLst/>
          </a:prstGeom>
          <a:noFill/>
        </p:spPr>
        <p:txBody>
          <a:bodyPr wrap="square" rtlCol="0">
            <a:spAutoFit/>
          </a:bodyPr>
          <a:lstStyle/>
          <a:p>
            <a:pPr algn="ctr"/>
            <a:r>
              <a:rPr lang="en-US" sz="2000" dirty="0"/>
              <a:t> </a:t>
            </a:r>
            <a:r>
              <a:rPr lang="en-GB" sz="2000" dirty="0"/>
              <a:t>Explain the role of valves in the heart for controlling blood flow. </a:t>
            </a:r>
          </a:p>
        </p:txBody>
      </p:sp>
      <p:grpSp>
        <p:nvGrpSpPr>
          <p:cNvPr id="25" name="Group 24"/>
          <p:cNvGrpSpPr/>
          <p:nvPr/>
        </p:nvGrpSpPr>
        <p:grpSpPr>
          <a:xfrm>
            <a:off x="2707252" y="1233678"/>
            <a:ext cx="2740361" cy="1587233"/>
            <a:chOff x="3241641" y="1329068"/>
            <a:chExt cx="2740361" cy="1587233"/>
          </a:xfrm>
        </p:grpSpPr>
        <p:sp>
          <p:nvSpPr>
            <p:cNvPr id="12" name="Rectangle 11"/>
            <p:cNvSpPr/>
            <p:nvPr/>
          </p:nvSpPr>
          <p:spPr>
            <a:xfrm rot="20681795">
              <a:off x="3241641" y="1329068"/>
              <a:ext cx="2635399" cy="154638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1" descr="Illustration of an orange slic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0681795">
              <a:off x="4116832" y="1427067"/>
              <a:ext cx="864170" cy="567041"/>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rot="20681795">
              <a:off x="3319367" y="1900638"/>
              <a:ext cx="2662635" cy="1015663"/>
            </a:xfrm>
            <a:prstGeom prst="rect">
              <a:avLst/>
            </a:prstGeom>
            <a:noFill/>
          </p:spPr>
          <p:txBody>
            <a:bodyPr wrap="square" rtlCol="0">
              <a:spAutoFit/>
            </a:bodyPr>
            <a:lstStyle/>
            <a:p>
              <a:pPr algn="ctr"/>
              <a:r>
                <a:rPr lang="en-GB" sz="2000" dirty="0" smtClean="0"/>
                <a:t>Explain why the left side of the heart is thicker.</a:t>
              </a:r>
              <a:endParaRPr lang="en-GB" sz="2000" dirty="0"/>
            </a:p>
          </p:txBody>
        </p:sp>
      </p:grpSp>
      <p:pic>
        <p:nvPicPr>
          <p:cNvPr id="4" name="Picture 22" descr="C:\Users\Sue\AppData\Local\Microsoft\Windows\INetCache\IE\84DGYH3T\MC900436911[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241159">
            <a:off x="7289565" y="3415626"/>
            <a:ext cx="576053" cy="503983"/>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rot="21028126">
            <a:off x="6100565" y="1013732"/>
            <a:ext cx="2495434" cy="18193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33" descr="Illustration of strawberrie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1028126">
            <a:off x="6834403" y="1138509"/>
            <a:ext cx="746510" cy="617194"/>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p:cNvSpPr txBox="1"/>
          <p:nvPr/>
        </p:nvSpPr>
        <p:spPr>
          <a:xfrm>
            <a:off x="301473" y="5542120"/>
            <a:ext cx="5445964" cy="1015663"/>
          </a:xfrm>
          <a:prstGeom prst="rect">
            <a:avLst/>
          </a:prstGeom>
          <a:noFill/>
        </p:spPr>
        <p:txBody>
          <a:bodyPr wrap="square" rtlCol="0">
            <a:spAutoFit/>
          </a:bodyPr>
          <a:lstStyle/>
          <a:p>
            <a:pPr algn="ctr"/>
            <a:r>
              <a:rPr lang="en-GB" sz="2000" dirty="0" smtClean="0"/>
              <a:t>Name each of the blood vessels in the diagram and explain how they are adapted to their function. </a:t>
            </a:r>
            <a:endParaRPr lang="en-GB" sz="2000" dirty="0"/>
          </a:p>
        </p:txBody>
      </p:sp>
      <p:sp>
        <p:nvSpPr>
          <p:cNvPr id="28" name="TextBox 27"/>
          <p:cNvSpPr txBox="1"/>
          <p:nvPr/>
        </p:nvSpPr>
        <p:spPr>
          <a:xfrm>
            <a:off x="24011" y="8154"/>
            <a:ext cx="5146858" cy="1015663"/>
          </a:xfrm>
          <a:prstGeom prst="rect">
            <a:avLst/>
          </a:prstGeom>
          <a:noFill/>
        </p:spPr>
        <p:txBody>
          <a:bodyPr wrap="none" rtlCol="0">
            <a:spAutoFit/>
          </a:bodyPr>
          <a:lstStyle/>
          <a:p>
            <a:r>
              <a:rPr lang="en-GB" sz="6000" b="1" dirty="0" smtClean="0"/>
              <a:t>5 a day revision</a:t>
            </a:r>
            <a:endParaRPr lang="en-GB" sz="6000" b="1" dirty="0"/>
          </a:p>
        </p:txBody>
      </p:sp>
      <p:sp>
        <p:nvSpPr>
          <p:cNvPr id="2" name="TextBox 1"/>
          <p:cNvSpPr txBox="1"/>
          <p:nvPr/>
        </p:nvSpPr>
        <p:spPr>
          <a:xfrm>
            <a:off x="6151418" y="24025"/>
            <a:ext cx="2950885" cy="738664"/>
          </a:xfrm>
          <a:prstGeom prst="rect">
            <a:avLst/>
          </a:prstGeom>
          <a:noFill/>
        </p:spPr>
        <p:txBody>
          <a:bodyPr wrap="square" rtlCol="0">
            <a:spAutoFit/>
          </a:bodyPr>
          <a:lstStyle/>
          <a:p>
            <a:pPr algn="ctr"/>
            <a:r>
              <a:rPr lang="en-GB" sz="2400" b="1" dirty="0" smtClean="0"/>
              <a:t>Organisation</a:t>
            </a:r>
          </a:p>
          <a:p>
            <a:pPr algn="ctr"/>
            <a:r>
              <a:rPr lang="en-GB" b="1" dirty="0" smtClean="0"/>
              <a:t>The heart and blood vessels</a:t>
            </a:r>
            <a:endParaRPr lang="en-GB" b="1" dirty="0"/>
          </a:p>
        </p:txBody>
      </p:sp>
      <p:sp>
        <p:nvSpPr>
          <p:cNvPr id="21" name="TextBox 20"/>
          <p:cNvSpPr txBox="1"/>
          <p:nvPr/>
        </p:nvSpPr>
        <p:spPr>
          <a:xfrm rot="20981314">
            <a:off x="6089307" y="1618984"/>
            <a:ext cx="2448892" cy="1015663"/>
          </a:xfrm>
          <a:prstGeom prst="rect">
            <a:avLst/>
          </a:prstGeom>
          <a:noFill/>
        </p:spPr>
        <p:txBody>
          <a:bodyPr wrap="square" rtlCol="0">
            <a:spAutoFit/>
          </a:bodyPr>
          <a:lstStyle/>
          <a:p>
            <a:pPr algn="ctr"/>
            <a:r>
              <a:rPr lang="en-GB" sz="2000" dirty="0" smtClean="0"/>
              <a:t>What is the function of the coronary arteries?</a:t>
            </a:r>
            <a:endParaRPr lang="en-GB" sz="2000" dirty="0"/>
          </a:p>
        </p:txBody>
      </p:sp>
      <p:pic>
        <p:nvPicPr>
          <p:cNvPr id="13" name="Picture 12"/>
          <p:cNvPicPr>
            <a:picLocks noChangeAspect="1"/>
          </p:cNvPicPr>
          <p:nvPr/>
        </p:nvPicPr>
        <p:blipFill>
          <a:blip r:embed="rId7"/>
          <a:stretch>
            <a:fillRect/>
          </a:stretch>
        </p:blipFill>
        <p:spPr>
          <a:xfrm>
            <a:off x="629101" y="4165491"/>
            <a:ext cx="3339049" cy="1208839"/>
          </a:xfrm>
          <a:prstGeom prst="rect">
            <a:avLst/>
          </a:prstGeom>
        </p:spPr>
      </p:pic>
    </p:spTree>
    <p:extLst>
      <p:ext uri="{BB962C8B-B14F-4D97-AF65-F5344CB8AC3E}">
        <p14:creationId xmlns:p14="http://schemas.microsoft.com/office/powerpoint/2010/main" val="2251635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6264949" y="1265098"/>
            <a:ext cx="2801217" cy="2226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3" name="Group 22"/>
          <p:cNvGrpSpPr/>
          <p:nvPr/>
        </p:nvGrpSpPr>
        <p:grpSpPr>
          <a:xfrm rot="20307677">
            <a:off x="338808" y="1575014"/>
            <a:ext cx="1868005" cy="1681560"/>
            <a:chOff x="4604791" y="4008146"/>
            <a:chExt cx="1868005" cy="1681560"/>
          </a:xfrm>
        </p:grpSpPr>
        <p:grpSp>
          <p:nvGrpSpPr>
            <p:cNvPr id="16" name="Group 15"/>
            <p:cNvGrpSpPr/>
            <p:nvPr/>
          </p:nvGrpSpPr>
          <p:grpSpPr>
            <a:xfrm>
              <a:off x="4644695" y="4008146"/>
              <a:ext cx="1828101" cy="1681560"/>
              <a:chOff x="4644695" y="4008146"/>
              <a:chExt cx="1828101" cy="1681560"/>
            </a:xfrm>
          </p:grpSpPr>
          <p:sp>
            <p:nvSpPr>
              <p:cNvPr id="11" name="Rectangle 10"/>
              <p:cNvSpPr/>
              <p:nvPr/>
            </p:nvSpPr>
            <p:spPr>
              <a:xfrm>
                <a:off x="4644695" y="4008146"/>
                <a:ext cx="1828101" cy="16815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25" descr="Illustration of a yellow banan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864830">
                <a:off x="5270555" y="4091849"/>
                <a:ext cx="645857" cy="498661"/>
              </a:xfrm>
              <a:prstGeom prst="rect">
                <a:avLst/>
              </a:prstGeom>
              <a:noFill/>
              <a:extLst>
                <a:ext uri="{909E8E84-426E-40DD-AFC4-6F175D3DCCD1}">
                  <a14:hiddenFill xmlns:a14="http://schemas.microsoft.com/office/drawing/2010/main">
                    <a:solidFill>
                      <a:srgbClr val="FFFFFF"/>
                    </a:solidFill>
                  </a14:hiddenFill>
                </a:ext>
              </a:extLst>
            </p:spPr>
          </p:pic>
        </p:grpSp>
        <p:sp>
          <p:nvSpPr>
            <p:cNvPr id="18" name="TextBox 17"/>
            <p:cNvSpPr txBox="1"/>
            <p:nvPr/>
          </p:nvSpPr>
          <p:spPr>
            <a:xfrm>
              <a:off x="4604791" y="4621603"/>
              <a:ext cx="1857375" cy="1015663"/>
            </a:xfrm>
            <a:prstGeom prst="rect">
              <a:avLst/>
            </a:prstGeom>
            <a:noFill/>
          </p:spPr>
          <p:txBody>
            <a:bodyPr wrap="square" rtlCol="0">
              <a:spAutoFit/>
            </a:bodyPr>
            <a:lstStyle/>
            <a:p>
              <a:pPr algn="ctr"/>
              <a:r>
                <a:rPr lang="en-GB" sz="2000" dirty="0" smtClean="0"/>
                <a:t>What is cardiovascular disease?</a:t>
              </a:r>
              <a:endParaRPr lang="en-GB" sz="2000" dirty="0"/>
            </a:p>
          </p:txBody>
        </p:sp>
      </p:grpSp>
      <p:sp>
        <p:nvSpPr>
          <p:cNvPr id="8" name="Rectangle 7"/>
          <p:cNvSpPr/>
          <p:nvPr/>
        </p:nvSpPr>
        <p:spPr>
          <a:xfrm>
            <a:off x="132787" y="3667617"/>
            <a:ext cx="5445964" cy="31096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31" descr="Illustration of a watermelon sli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908466">
            <a:off x="2577386" y="3720069"/>
            <a:ext cx="556766" cy="387252"/>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p:cNvSpPr txBox="1"/>
          <p:nvPr/>
        </p:nvSpPr>
        <p:spPr>
          <a:xfrm>
            <a:off x="132787" y="4053445"/>
            <a:ext cx="5445964" cy="1323439"/>
          </a:xfrm>
          <a:prstGeom prst="rect">
            <a:avLst/>
          </a:prstGeom>
          <a:noFill/>
        </p:spPr>
        <p:txBody>
          <a:bodyPr wrap="square" rtlCol="0">
            <a:spAutoFit/>
          </a:bodyPr>
          <a:lstStyle/>
          <a:p>
            <a:pPr algn="ctr"/>
            <a:r>
              <a:rPr lang="en-GB" sz="1600" dirty="0" smtClean="0">
                <a:sym typeface="Symbol"/>
              </a:rPr>
              <a:t>The risk of getting heart disease is affected by different lifestyle factors. Evaluate the data to decide who you think has the highest and lowest risk of suffering from heart disease. Explain your answer.  </a:t>
            </a:r>
            <a:endParaRPr lang="en-GB" sz="1600" dirty="0">
              <a:sym typeface="Symbol"/>
            </a:endParaRPr>
          </a:p>
          <a:p>
            <a:pPr algn="ctr"/>
            <a:endParaRPr lang="en-GB" sz="1600" dirty="0"/>
          </a:p>
        </p:txBody>
      </p:sp>
      <p:grpSp>
        <p:nvGrpSpPr>
          <p:cNvPr id="25" name="Group 24"/>
          <p:cNvGrpSpPr/>
          <p:nvPr/>
        </p:nvGrpSpPr>
        <p:grpSpPr>
          <a:xfrm>
            <a:off x="2776050" y="1404536"/>
            <a:ext cx="2729703" cy="1707513"/>
            <a:chOff x="3310439" y="1499926"/>
            <a:chExt cx="2729703" cy="1707513"/>
          </a:xfrm>
        </p:grpSpPr>
        <p:sp>
          <p:nvSpPr>
            <p:cNvPr id="12" name="Rectangle 11"/>
            <p:cNvSpPr/>
            <p:nvPr/>
          </p:nvSpPr>
          <p:spPr>
            <a:xfrm rot="20681795">
              <a:off x="3310439" y="1499926"/>
              <a:ext cx="2635399" cy="17075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1" descr="Illustration of an orange slic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0681795">
              <a:off x="3962463" y="1581827"/>
              <a:ext cx="864170" cy="567041"/>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rot="20681795">
              <a:off x="3377507" y="2056968"/>
              <a:ext cx="2662635" cy="1015663"/>
            </a:xfrm>
            <a:prstGeom prst="rect">
              <a:avLst/>
            </a:prstGeom>
            <a:noFill/>
          </p:spPr>
          <p:txBody>
            <a:bodyPr wrap="square" rtlCol="0">
              <a:spAutoFit/>
            </a:bodyPr>
            <a:lstStyle/>
            <a:p>
              <a:pPr algn="ctr"/>
              <a:r>
                <a:rPr lang="en-GB" sz="2000" dirty="0"/>
                <a:t>Describe how faulty heart valves can lead to poor blood circulation. </a:t>
              </a:r>
            </a:p>
          </p:txBody>
        </p:sp>
      </p:grpSp>
      <p:sp>
        <p:nvSpPr>
          <p:cNvPr id="9" name="Rectangle 8"/>
          <p:cNvSpPr/>
          <p:nvPr/>
        </p:nvSpPr>
        <p:spPr>
          <a:xfrm rot="729391">
            <a:off x="6231351" y="4308248"/>
            <a:ext cx="2528525" cy="23068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2" descr="C:\Users\Sue\AppData\Local\Microsoft\Windows\INetCache\IE\84DGYH3T\MC900436911[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67560">
            <a:off x="7373860" y="4302028"/>
            <a:ext cx="576053" cy="503983"/>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p:cNvSpPr txBox="1"/>
          <p:nvPr/>
        </p:nvSpPr>
        <p:spPr>
          <a:xfrm>
            <a:off x="6361184" y="1819596"/>
            <a:ext cx="2625068" cy="1631216"/>
          </a:xfrm>
          <a:prstGeom prst="rect">
            <a:avLst/>
          </a:prstGeom>
          <a:noFill/>
        </p:spPr>
        <p:txBody>
          <a:bodyPr wrap="square" rtlCol="0">
            <a:spAutoFit/>
          </a:bodyPr>
          <a:lstStyle/>
          <a:p>
            <a:pPr algn="ctr"/>
            <a:r>
              <a:rPr lang="en-GB" sz="2000" dirty="0" smtClean="0"/>
              <a:t>Suggest one advantage and one disadvantage of using an artificial heart to treat heart disease. </a:t>
            </a:r>
            <a:endParaRPr lang="en-GB" sz="2000" dirty="0"/>
          </a:p>
        </p:txBody>
      </p:sp>
      <p:pic>
        <p:nvPicPr>
          <p:cNvPr id="7" name="Picture 33" descr="Illustration of strawberrie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1028126">
            <a:off x="7300463" y="1307613"/>
            <a:ext cx="746510" cy="617194"/>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p:cNvSpPr txBox="1"/>
          <p:nvPr/>
        </p:nvSpPr>
        <p:spPr>
          <a:xfrm rot="773414">
            <a:off x="6153506" y="4881035"/>
            <a:ext cx="2559875" cy="1631216"/>
          </a:xfrm>
          <a:prstGeom prst="rect">
            <a:avLst/>
          </a:prstGeom>
          <a:noFill/>
        </p:spPr>
        <p:txBody>
          <a:bodyPr wrap="square" rtlCol="0">
            <a:spAutoFit/>
          </a:bodyPr>
          <a:lstStyle/>
          <a:p>
            <a:pPr algn="ctr"/>
            <a:r>
              <a:rPr lang="en-GB" sz="2000" dirty="0" smtClean="0"/>
              <a:t>Compare the advantages and disadvantages of using statins and stents for treating heart disease. </a:t>
            </a:r>
            <a:endParaRPr lang="en-GB" sz="2000" dirty="0"/>
          </a:p>
        </p:txBody>
      </p:sp>
      <p:sp>
        <p:nvSpPr>
          <p:cNvPr id="28" name="TextBox 27"/>
          <p:cNvSpPr txBox="1"/>
          <p:nvPr/>
        </p:nvSpPr>
        <p:spPr>
          <a:xfrm>
            <a:off x="24011" y="8154"/>
            <a:ext cx="5146858" cy="1015663"/>
          </a:xfrm>
          <a:prstGeom prst="rect">
            <a:avLst/>
          </a:prstGeom>
          <a:noFill/>
        </p:spPr>
        <p:txBody>
          <a:bodyPr wrap="none" rtlCol="0">
            <a:spAutoFit/>
          </a:bodyPr>
          <a:lstStyle/>
          <a:p>
            <a:r>
              <a:rPr lang="en-GB" sz="6000" b="1" dirty="0" smtClean="0"/>
              <a:t>5 a day revision</a:t>
            </a:r>
            <a:endParaRPr lang="en-GB" sz="6000" b="1" dirty="0"/>
          </a:p>
        </p:txBody>
      </p:sp>
      <p:sp>
        <p:nvSpPr>
          <p:cNvPr id="2" name="TextBox 1"/>
          <p:cNvSpPr txBox="1"/>
          <p:nvPr/>
        </p:nvSpPr>
        <p:spPr>
          <a:xfrm>
            <a:off x="6151418" y="24025"/>
            <a:ext cx="2950885" cy="738664"/>
          </a:xfrm>
          <a:prstGeom prst="rect">
            <a:avLst/>
          </a:prstGeom>
          <a:noFill/>
        </p:spPr>
        <p:txBody>
          <a:bodyPr wrap="square" rtlCol="0">
            <a:spAutoFit/>
          </a:bodyPr>
          <a:lstStyle/>
          <a:p>
            <a:pPr algn="ctr"/>
            <a:r>
              <a:rPr lang="en-GB" sz="2400" b="1" dirty="0" smtClean="0"/>
              <a:t>Organisation</a:t>
            </a:r>
          </a:p>
          <a:p>
            <a:pPr algn="ctr"/>
            <a:r>
              <a:rPr lang="en-GB" b="1" dirty="0" smtClean="0"/>
              <a:t>Cardiovascular disease </a:t>
            </a:r>
            <a:endParaRPr lang="en-GB" b="1" dirty="0"/>
          </a:p>
        </p:txBody>
      </p:sp>
      <p:pic>
        <p:nvPicPr>
          <p:cNvPr id="102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9827" y="5185267"/>
            <a:ext cx="5211883" cy="15382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277366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rot="20911912">
            <a:off x="451425" y="1506538"/>
            <a:ext cx="2252548" cy="21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pic>
        <p:nvPicPr>
          <p:cNvPr id="8" name="Picture 25" descr="Illustration of a yellow banan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1172507">
            <a:off x="1100746" y="1623276"/>
            <a:ext cx="567413" cy="42742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880408" y="4372441"/>
            <a:ext cx="4823698" cy="216442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endParaRPr lang="en-US" sz="2000" dirty="0" smtClean="0">
              <a:solidFill>
                <a:schemeClr val="tx1"/>
              </a:solidFill>
            </a:endParaRPr>
          </a:p>
          <a:p>
            <a:pPr algn="ctr"/>
            <a:r>
              <a:rPr lang="en-US" sz="2000" dirty="0" smtClean="0">
                <a:solidFill>
                  <a:schemeClr val="tx1"/>
                </a:solidFill>
              </a:rPr>
              <a:t>A </a:t>
            </a:r>
            <a:r>
              <a:rPr lang="en-US" sz="2000" dirty="0">
                <a:solidFill>
                  <a:schemeClr val="tx1"/>
                </a:solidFill>
              </a:rPr>
              <a:t>comparison is made between blood taken from an artery in the leg and blood taken from a vein in the leg.</a:t>
            </a:r>
          </a:p>
          <a:p>
            <a:pPr algn="ctr"/>
            <a:r>
              <a:rPr lang="en-US" sz="2000" dirty="0">
                <a:solidFill>
                  <a:schemeClr val="tx1"/>
                </a:solidFill>
              </a:rPr>
              <a:t>Explain </a:t>
            </a:r>
            <a:r>
              <a:rPr lang="en-US" sz="2000" b="1" dirty="0">
                <a:solidFill>
                  <a:schemeClr val="tx1"/>
                </a:solidFill>
              </a:rPr>
              <a:t>two</a:t>
            </a:r>
            <a:r>
              <a:rPr lang="en-US" sz="2000" dirty="0">
                <a:solidFill>
                  <a:schemeClr val="tx1"/>
                </a:solidFill>
              </a:rPr>
              <a:t> differences in the composition of the blood.</a:t>
            </a:r>
          </a:p>
          <a:p>
            <a:pPr algn="ctr"/>
            <a:endParaRPr lang="en-GB" sz="2000" dirty="0">
              <a:solidFill>
                <a:schemeClr val="tx1"/>
              </a:solidFill>
            </a:endParaRPr>
          </a:p>
        </p:txBody>
      </p:sp>
      <p:pic>
        <p:nvPicPr>
          <p:cNvPr id="10" name="Picture 31" descr="Illustration of a watermelon sli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908466">
            <a:off x="2694665" y="4396605"/>
            <a:ext cx="691689" cy="481096"/>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rot="20979759">
            <a:off x="3440397" y="1346353"/>
            <a:ext cx="2269192" cy="185636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 name="Picture 21" descr="Illustration of an orange slic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0681795">
            <a:off x="4050632" y="1403888"/>
            <a:ext cx="876180" cy="574922"/>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19"/>
          <p:cNvSpPr/>
          <p:nvPr/>
        </p:nvSpPr>
        <p:spPr>
          <a:xfrm rot="1241159">
            <a:off x="6840578" y="3845969"/>
            <a:ext cx="1828101" cy="17768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endParaRPr lang="en-GB" sz="2000" dirty="0">
              <a:solidFill>
                <a:schemeClr val="tx1"/>
              </a:solidFill>
            </a:endParaRPr>
          </a:p>
          <a:p>
            <a:pPr algn="ctr"/>
            <a:r>
              <a:rPr lang="en-GB" sz="2000" dirty="0" smtClean="0">
                <a:solidFill>
                  <a:schemeClr val="tx1"/>
                </a:solidFill>
              </a:rPr>
              <a:t>Explain why blood is a tissue. </a:t>
            </a:r>
            <a:endParaRPr lang="en-GB" sz="2000" dirty="0">
              <a:solidFill>
                <a:schemeClr val="tx1"/>
              </a:solidFill>
            </a:endParaRPr>
          </a:p>
        </p:txBody>
      </p:sp>
      <p:pic>
        <p:nvPicPr>
          <p:cNvPr id="21" name="Picture 22" descr="C:\Users\Sue\AppData\Local\Microsoft\Windows\INetCache\IE\84DGYH3T\MC900436911[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241159">
            <a:off x="7600109" y="4022569"/>
            <a:ext cx="637260" cy="557533"/>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24"/>
          <p:cNvSpPr/>
          <p:nvPr/>
        </p:nvSpPr>
        <p:spPr>
          <a:xfrm rot="21028126">
            <a:off x="6454292" y="932682"/>
            <a:ext cx="2148702" cy="21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6" name="Picture 33" descr="Illustration of strawberrie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1028126">
            <a:off x="7130267" y="1057168"/>
            <a:ext cx="746510" cy="617194"/>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a:off x="65375" y="-98502"/>
            <a:ext cx="5146858" cy="1015663"/>
          </a:xfrm>
          <a:prstGeom prst="rect">
            <a:avLst/>
          </a:prstGeom>
          <a:noFill/>
        </p:spPr>
        <p:txBody>
          <a:bodyPr wrap="none" rtlCol="0">
            <a:spAutoFit/>
          </a:bodyPr>
          <a:lstStyle/>
          <a:p>
            <a:r>
              <a:rPr lang="en-GB" sz="6000" b="1" dirty="0" smtClean="0"/>
              <a:t>5 a day revision</a:t>
            </a:r>
            <a:endParaRPr lang="en-GB" sz="6000" b="1" dirty="0"/>
          </a:p>
        </p:txBody>
      </p:sp>
      <p:sp>
        <p:nvSpPr>
          <p:cNvPr id="28" name="TextBox 27"/>
          <p:cNvSpPr txBox="1"/>
          <p:nvPr/>
        </p:nvSpPr>
        <p:spPr>
          <a:xfrm>
            <a:off x="6467241" y="30718"/>
            <a:ext cx="2208682" cy="738664"/>
          </a:xfrm>
          <a:prstGeom prst="rect">
            <a:avLst/>
          </a:prstGeom>
          <a:noFill/>
        </p:spPr>
        <p:txBody>
          <a:bodyPr wrap="none" rtlCol="0">
            <a:spAutoFit/>
          </a:bodyPr>
          <a:lstStyle/>
          <a:p>
            <a:pPr algn="r"/>
            <a:r>
              <a:rPr lang="en-GB" sz="2400" b="1" dirty="0" smtClean="0"/>
              <a:t>Organisation</a:t>
            </a:r>
          </a:p>
          <a:p>
            <a:pPr algn="r"/>
            <a:r>
              <a:rPr lang="en-GB" b="1" dirty="0" smtClean="0"/>
              <a:t>Blood and circulation</a:t>
            </a:r>
            <a:endParaRPr lang="en-GB" b="1" dirty="0">
              <a:solidFill>
                <a:srgbClr val="FF0000"/>
              </a:solidFill>
            </a:endParaRPr>
          </a:p>
        </p:txBody>
      </p:sp>
      <p:sp>
        <p:nvSpPr>
          <p:cNvPr id="2" name="TextBox 1"/>
          <p:cNvSpPr txBox="1"/>
          <p:nvPr/>
        </p:nvSpPr>
        <p:spPr>
          <a:xfrm rot="20939310">
            <a:off x="596168" y="2255773"/>
            <a:ext cx="2192616" cy="1323439"/>
          </a:xfrm>
          <a:prstGeom prst="rect">
            <a:avLst/>
          </a:prstGeom>
          <a:noFill/>
        </p:spPr>
        <p:txBody>
          <a:bodyPr wrap="square" rtlCol="0">
            <a:spAutoFit/>
          </a:bodyPr>
          <a:lstStyle/>
          <a:p>
            <a:pPr algn="ctr"/>
            <a:r>
              <a:rPr lang="en-GB" sz="2000" dirty="0" smtClean="0"/>
              <a:t>List </a:t>
            </a:r>
            <a:r>
              <a:rPr lang="en-GB" sz="2000" dirty="0"/>
              <a:t>the </a:t>
            </a:r>
            <a:r>
              <a:rPr lang="en-GB" sz="2000" dirty="0" smtClean="0"/>
              <a:t>four main components </a:t>
            </a:r>
            <a:r>
              <a:rPr lang="en-GB" sz="2000" dirty="0"/>
              <a:t>of </a:t>
            </a:r>
            <a:r>
              <a:rPr lang="en-GB" sz="2000" dirty="0" smtClean="0"/>
              <a:t>blood and their functions.</a:t>
            </a:r>
            <a:endParaRPr lang="en-GB" sz="2000" dirty="0"/>
          </a:p>
        </p:txBody>
      </p:sp>
      <p:sp>
        <p:nvSpPr>
          <p:cNvPr id="3" name="TextBox 2"/>
          <p:cNvSpPr txBox="1"/>
          <p:nvPr/>
        </p:nvSpPr>
        <p:spPr>
          <a:xfrm rot="20989775">
            <a:off x="3519374" y="1902093"/>
            <a:ext cx="2192731" cy="1323439"/>
          </a:xfrm>
          <a:prstGeom prst="rect">
            <a:avLst/>
          </a:prstGeom>
          <a:noFill/>
        </p:spPr>
        <p:txBody>
          <a:bodyPr wrap="square" rtlCol="0">
            <a:spAutoFit/>
          </a:bodyPr>
          <a:lstStyle/>
          <a:p>
            <a:pPr algn="ctr"/>
            <a:r>
              <a:rPr lang="en-GB" sz="2000" dirty="0" smtClean="0"/>
              <a:t>Describe 3 ways in which red blood cells are adapted to carry oxygen. </a:t>
            </a:r>
            <a:endParaRPr lang="en-GB" sz="2000" dirty="0"/>
          </a:p>
        </p:txBody>
      </p:sp>
      <p:sp>
        <p:nvSpPr>
          <p:cNvPr id="4" name="TextBox 3"/>
          <p:cNvSpPr txBox="1"/>
          <p:nvPr/>
        </p:nvSpPr>
        <p:spPr>
          <a:xfrm rot="21040363">
            <a:off x="6557279" y="1626975"/>
            <a:ext cx="2125680" cy="1323439"/>
          </a:xfrm>
          <a:prstGeom prst="rect">
            <a:avLst/>
          </a:prstGeom>
          <a:noFill/>
        </p:spPr>
        <p:txBody>
          <a:bodyPr wrap="square" rtlCol="0">
            <a:spAutoFit/>
          </a:bodyPr>
          <a:lstStyle/>
          <a:p>
            <a:pPr algn="ctr"/>
            <a:r>
              <a:rPr lang="en-GB" sz="2000" dirty="0" smtClean="0"/>
              <a:t>Explain the role of valves for controlling blood flow. </a:t>
            </a:r>
            <a:endParaRPr lang="en-GB" sz="2000" dirty="0"/>
          </a:p>
        </p:txBody>
      </p:sp>
    </p:spTree>
    <p:extLst>
      <p:ext uri="{BB962C8B-B14F-4D97-AF65-F5344CB8AC3E}">
        <p14:creationId xmlns:p14="http://schemas.microsoft.com/office/powerpoint/2010/main" val="641891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3766" y="-135207"/>
            <a:ext cx="3149720" cy="1325563"/>
          </a:xfrm>
        </p:spPr>
        <p:txBody>
          <a:bodyPr>
            <a:normAutofit/>
          </a:bodyPr>
          <a:lstStyle/>
          <a:p>
            <a:pPr algn="ctr"/>
            <a:r>
              <a:rPr lang="en-GB" sz="2400" b="1" dirty="0" smtClean="0"/>
              <a:t>Organisation</a:t>
            </a:r>
            <a:br>
              <a:rPr lang="en-GB" sz="2400" b="1" dirty="0" smtClean="0"/>
            </a:br>
            <a:r>
              <a:rPr lang="en-GB" sz="2000" b="1" dirty="0" smtClean="0"/>
              <a:t>Food tests</a:t>
            </a:r>
            <a:endParaRPr lang="en-GB" sz="2000" b="1" dirty="0"/>
          </a:p>
        </p:txBody>
      </p:sp>
      <p:sp>
        <p:nvSpPr>
          <p:cNvPr id="3" name="Rectangle 2"/>
          <p:cNvSpPr/>
          <p:nvPr/>
        </p:nvSpPr>
        <p:spPr>
          <a:xfrm rot="21048392">
            <a:off x="442562" y="1465534"/>
            <a:ext cx="2357414" cy="212782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 </a:t>
            </a:r>
            <a:endParaRPr lang="en-GB" dirty="0">
              <a:solidFill>
                <a:schemeClr val="tx1"/>
              </a:solidFill>
            </a:endParaRPr>
          </a:p>
        </p:txBody>
      </p:sp>
      <p:pic>
        <p:nvPicPr>
          <p:cNvPr id="4" name="Picture 25" descr="Illustration of a yellow banan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1172507">
            <a:off x="1160647" y="1525328"/>
            <a:ext cx="530969" cy="40995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rot="20902808">
            <a:off x="3373438" y="1291148"/>
            <a:ext cx="2543801" cy="23521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mj-lt"/>
              <a:buAutoNum type="arabicPeriod"/>
            </a:pPr>
            <a:r>
              <a:rPr lang="en-GB" dirty="0"/>
              <a:t>Why might heart valves need to be replaced?</a:t>
            </a:r>
          </a:p>
          <a:p>
            <a:pPr marL="457200" indent="-457200">
              <a:buFont typeface="+mj-lt"/>
              <a:buAutoNum type="arabicPeriod"/>
            </a:pPr>
            <a:endParaRPr lang="en-GB" dirty="0"/>
          </a:p>
          <a:p>
            <a:pPr algn="ctr"/>
            <a:endParaRPr lang="en-GB" dirty="0"/>
          </a:p>
        </p:txBody>
      </p:sp>
      <p:pic>
        <p:nvPicPr>
          <p:cNvPr id="6" name="Picture 21" descr="Illustration of an orange sli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902808">
            <a:off x="3874857" y="1437277"/>
            <a:ext cx="864170" cy="56704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4552934" y="3726527"/>
            <a:ext cx="4508575" cy="297907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endParaRPr lang="en-GB" sz="2000" dirty="0">
              <a:solidFill>
                <a:schemeClr val="tx1"/>
              </a:solidFill>
            </a:endParaRPr>
          </a:p>
        </p:txBody>
      </p:sp>
      <p:pic>
        <p:nvPicPr>
          <p:cNvPr id="8" name="Picture 22" descr="C:\Users\Sue\AppData\Local\Microsoft\Windows\INetCache\IE\84DGYH3T\MC900436911[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18680">
            <a:off x="8273828" y="4480241"/>
            <a:ext cx="697620" cy="610341"/>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rot="21219887">
            <a:off x="6164338" y="1063930"/>
            <a:ext cx="2782654" cy="22296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tx1"/>
              </a:solidFill>
            </a:endParaRPr>
          </a:p>
          <a:p>
            <a:pPr algn="ctr"/>
            <a:endParaRPr lang="en-GB" sz="2000" dirty="0" smtClean="0">
              <a:solidFill>
                <a:schemeClr val="tx1"/>
              </a:solidFill>
            </a:endParaRPr>
          </a:p>
          <a:p>
            <a:pPr algn="ctr"/>
            <a:r>
              <a:rPr lang="en-GB" sz="2000" dirty="0" smtClean="0">
                <a:solidFill>
                  <a:schemeClr val="tx1"/>
                </a:solidFill>
              </a:rPr>
              <a:t>Describe the test for lipids (fats) and the results you would expect if it was positive. </a:t>
            </a:r>
            <a:endParaRPr lang="en-GB" sz="2000" dirty="0">
              <a:solidFill>
                <a:schemeClr val="tx1"/>
              </a:solidFill>
            </a:endParaRPr>
          </a:p>
        </p:txBody>
      </p:sp>
      <p:pic>
        <p:nvPicPr>
          <p:cNvPr id="10" name="Picture 33" descr="Illustration of strawberri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1219887">
            <a:off x="7042978" y="1229659"/>
            <a:ext cx="746510" cy="617194"/>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87673" y="215384"/>
            <a:ext cx="5641288" cy="1107996"/>
          </a:xfrm>
          <a:prstGeom prst="rect">
            <a:avLst/>
          </a:prstGeom>
          <a:noFill/>
        </p:spPr>
        <p:txBody>
          <a:bodyPr wrap="none" rtlCol="0">
            <a:spAutoFit/>
          </a:bodyPr>
          <a:lstStyle/>
          <a:p>
            <a:r>
              <a:rPr lang="en-GB" sz="6600" b="1" dirty="0" smtClean="0"/>
              <a:t>5 a day revision</a:t>
            </a:r>
            <a:endParaRPr lang="en-GB" sz="6600" b="1" dirty="0"/>
          </a:p>
        </p:txBody>
      </p:sp>
      <p:sp>
        <p:nvSpPr>
          <p:cNvPr id="12" name="TextBox 11"/>
          <p:cNvSpPr txBox="1"/>
          <p:nvPr/>
        </p:nvSpPr>
        <p:spPr>
          <a:xfrm rot="21096682">
            <a:off x="421137" y="2014913"/>
            <a:ext cx="2439222" cy="1631216"/>
          </a:xfrm>
          <a:prstGeom prst="rect">
            <a:avLst/>
          </a:prstGeom>
          <a:noFill/>
        </p:spPr>
        <p:txBody>
          <a:bodyPr wrap="square" rtlCol="0">
            <a:spAutoFit/>
          </a:bodyPr>
          <a:lstStyle/>
          <a:p>
            <a:pPr algn="ctr"/>
            <a:r>
              <a:rPr lang="en-GB" sz="2000" dirty="0" smtClean="0"/>
              <a:t>Which chemical would you use to test a sample for the presence of starch?</a:t>
            </a:r>
            <a:endParaRPr lang="en-GB" sz="2000" dirty="0"/>
          </a:p>
          <a:p>
            <a:pPr algn="ctr"/>
            <a:endParaRPr lang="en-GB" sz="2000" dirty="0"/>
          </a:p>
        </p:txBody>
      </p:sp>
      <p:sp>
        <p:nvSpPr>
          <p:cNvPr id="13" name="TextBox 12"/>
          <p:cNvSpPr txBox="1"/>
          <p:nvPr/>
        </p:nvSpPr>
        <p:spPr>
          <a:xfrm rot="20957676">
            <a:off x="3459424" y="1916245"/>
            <a:ext cx="2539129" cy="1908215"/>
          </a:xfrm>
          <a:prstGeom prst="rect">
            <a:avLst/>
          </a:prstGeom>
          <a:noFill/>
        </p:spPr>
        <p:txBody>
          <a:bodyPr wrap="square" rtlCol="0">
            <a:spAutoFit/>
          </a:bodyPr>
          <a:lstStyle/>
          <a:p>
            <a:pPr algn="ctr"/>
            <a:r>
              <a:rPr lang="en-GB" sz="2000" dirty="0" smtClean="0"/>
              <a:t>Describe how you would prepare a food sample to identify the food molecules it contains. </a:t>
            </a:r>
            <a:endParaRPr lang="en-GB" sz="2000" dirty="0"/>
          </a:p>
          <a:p>
            <a:pPr algn="ctr"/>
            <a:endParaRPr lang="en-GB" dirty="0"/>
          </a:p>
        </p:txBody>
      </p:sp>
      <p:grpSp>
        <p:nvGrpSpPr>
          <p:cNvPr id="14" name="Group 13"/>
          <p:cNvGrpSpPr/>
          <p:nvPr/>
        </p:nvGrpSpPr>
        <p:grpSpPr>
          <a:xfrm>
            <a:off x="49143" y="4119740"/>
            <a:ext cx="4257799" cy="2359314"/>
            <a:chOff x="1610345" y="4216232"/>
            <a:chExt cx="4257799" cy="2412826"/>
          </a:xfrm>
        </p:grpSpPr>
        <p:sp>
          <p:nvSpPr>
            <p:cNvPr id="15" name="Rectangle 14"/>
            <p:cNvSpPr/>
            <p:nvPr/>
          </p:nvSpPr>
          <p:spPr>
            <a:xfrm>
              <a:off x="1835695" y="4216232"/>
              <a:ext cx="4032449" cy="224361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chemeClr val="tx1"/>
                </a:solidFill>
              </a:endParaRPr>
            </a:p>
          </p:txBody>
        </p:sp>
        <p:sp>
          <p:nvSpPr>
            <p:cNvPr id="17" name="TextBox 16"/>
            <p:cNvSpPr txBox="1"/>
            <p:nvPr/>
          </p:nvSpPr>
          <p:spPr>
            <a:xfrm>
              <a:off x="1610345" y="4331329"/>
              <a:ext cx="4032449" cy="2297729"/>
            </a:xfrm>
            <a:prstGeom prst="rect">
              <a:avLst/>
            </a:prstGeom>
            <a:noFill/>
          </p:spPr>
          <p:txBody>
            <a:bodyPr wrap="square" rtlCol="0">
              <a:spAutoFit/>
            </a:bodyPr>
            <a:lstStyle/>
            <a:p>
              <a:pPr algn="ctr"/>
              <a:r>
                <a:rPr lang="en-US" sz="2000" dirty="0"/>
                <a:t>Potato crops are grown for their carbohydrate content.</a:t>
              </a:r>
            </a:p>
            <a:p>
              <a:pPr algn="ctr"/>
              <a:r>
                <a:rPr lang="en-US" sz="2000" dirty="0"/>
                <a:t>Describe how you could </a:t>
              </a:r>
              <a:r>
                <a:rPr lang="en-US" sz="2000" b="1" dirty="0"/>
                <a:t>safely</a:t>
              </a:r>
              <a:r>
                <a:rPr lang="en-US" sz="2000" dirty="0"/>
                <a:t> test the two species of potato to compare their</a:t>
              </a:r>
            </a:p>
            <a:p>
              <a:pPr algn="ctr"/>
              <a:r>
                <a:rPr lang="en-US" sz="2000" dirty="0"/>
                <a:t>carbohydrate content.</a:t>
              </a:r>
              <a:endParaRPr lang="en-GB" sz="2000" dirty="0"/>
            </a:p>
            <a:p>
              <a:pPr algn="ctr"/>
              <a:endParaRPr lang="en-GB" sz="2000" dirty="0"/>
            </a:p>
          </p:txBody>
        </p:sp>
        <p:pic>
          <p:nvPicPr>
            <p:cNvPr id="16" name="Picture 31" descr="Illustration of a watermelon slic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908466">
              <a:off x="4948867" y="5654748"/>
              <a:ext cx="691689" cy="481096"/>
            </a:xfrm>
            <a:prstGeom prst="rect">
              <a:avLst/>
            </a:prstGeom>
            <a:noFill/>
            <a:extLst>
              <a:ext uri="{909E8E84-426E-40DD-AFC4-6F175D3DCCD1}">
                <a14:hiddenFill xmlns:a14="http://schemas.microsoft.com/office/drawing/2010/main">
                  <a:solidFill>
                    <a:srgbClr val="FFFFFF"/>
                  </a:solidFill>
                </a14:hiddenFill>
              </a:ext>
            </a:extLst>
          </p:spPr>
        </p:pic>
      </p:grpSp>
      <p:pic>
        <p:nvPicPr>
          <p:cNvPr id="18" name="Picture 17"/>
          <p:cNvPicPr>
            <a:picLocks noChangeAspect="1"/>
          </p:cNvPicPr>
          <p:nvPr/>
        </p:nvPicPr>
        <p:blipFill>
          <a:blip r:embed="rId7"/>
          <a:stretch>
            <a:fillRect/>
          </a:stretch>
        </p:blipFill>
        <p:spPr>
          <a:xfrm>
            <a:off x="4716307" y="5124148"/>
            <a:ext cx="4177924" cy="1420662"/>
          </a:xfrm>
          <a:prstGeom prst="rect">
            <a:avLst/>
          </a:prstGeom>
        </p:spPr>
      </p:pic>
      <p:sp>
        <p:nvSpPr>
          <p:cNvPr id="20" name="TextBox 19"/>
          <p:cNvSpPr txBox="1"/>
          <p:nvPr/>
        </p:nvSpPr>
        <p:spPr>
          <a:xfrm>
            <a:off x="4597184" y="3842625"/>
            <a:ext cx="4416171" cy="923330"/>
          </a:xfrm>
          <a:prstGeom prst="rect">
            <a:avLst/>
          </a:prstGeom>
          <a:noFill/>
        </p:spPr>
        <p:txBody>
          <a:bodyPr wrap="square" rtlCol="0">
            <a:spAutoFit/>
          </a:bodyPr>
          <a:lstStyle/>
          <a:p>
            <a:r>
              <a:rPr lang="en-GB" dirty="0" smtClean="0"/>
              <a:t>Four different food were tested for their composition. Which food contains protein but </a:t>
            </a:r>
            <a:r>
              <a:rPr lang="en-GB" b="1" dirty="0" smtClean="0"/>
              <a:t>not</a:t>
            </a:r>
            <a:r>
              <a:rPr lang="en-GB" dirty="0" smtClean="0"/>
              <a:t> sugar or starch?</a:t>
            </a:r>
            <a:endParaRPr lang="en-GB" dirty="0"/>
          </a:p>
        </p:txBody>
      </p:sp>
    </p:spTree>
    <p:extLst>
      <p:ext uri="{BB962C8B-B14F-4D97-AF65-F5344CB8AC3E}">
        <p14:creationId xmlns:p14="http://schemas.microsoft.com/office/powerpoint/2010/main" val="1596561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rot="20307677">
            <a:off x="454900" y="1542580"/>
            <a:ext cx="1882530" cy="2114550"/>
            <a:chOff x="4644695" y="4008146"/>
            <a:chExt cx="1882530" cy="2114550"/>
          </a:xfrm>
        </p:grpSpPr>
        <p:grpSp>
          <p:nvGrpSpPr>
            <p:cNvPr id="16" name="Group 15"/>
            <p:cNvGrpSpPr/>
            <p:nvPr/>
          </p:nvGrpSpPr>
          <p:grpSpPr>
            <a:xfrm>
              <a:off x="4644695" y="4008146"/>
              <a:ext cx="1828101" cy="2114550"/>
              <a:chOff x="4644695" y="4008146"/>
              <a:chExt cx="1828101" cy="2114550"/>
            </a:xfrm>
          </p:grpSpPr>
          <p:sp>
            <p:nvSpPr>
              <p:cNvPr id="11" name="Rectangle 10"/>
              <p:cNvSpPr/>
              <p:nvPr/>
            </p:nvSpPr>
            <p:spPr>
              <a:xfrm>
                <a:off x="4644695" y="4008146"/>
                <a:ext cx="1828101" cy="21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25" descr="Illustration of a yellow banan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864830">
                <a:off x="5270555" y="4091849"/>
                <a:ext cx="645857" cy="498661"/>
              </a:xfrm>
              <a:prstGeom prst="rect">
                <a:avLst/>
              </a:prstGeom>
              <a:noFill/>
              <a:extLst>
                <a:ext uri="{909E8E84-426E-40DD-AFC4-6F175D3DCCD1}">
                  <a14:hiddenFill xmlns:a14="http://schemas.microsoft.com/office/drawing/2010/main">
                    <a:solidFill>
                      <a:srgbClr val="FFFFFF"/>
                    </a:solidFill>
                  </a14:hiddenFill>
                </a:ext>
              </a:extLst>
            </p:spPr>
          </p:pic>
        </p:grpSp>
        <p:sp>
          <p:nvSpPr>
            <p:cNvPr id="18" name="TextBox 17"/>
            <p:cNvSpPr txBox="1"/>
            <p:nvPr/>
          </p:nvSpPr>
          <p:spPr>
            <a:xfrm>
              <a:off x="4669850" y="4722816"/>
              <a:ext cx="1857375" cy="1323439"/>
            </a:xfrm>
            <a:prstGeom prst="rect">
              <a:avLst/>
            </a:prstGeom>
            <a:noFill/>
          </p:spPr>
          <p:txBody>
            <a:bodyPr wrap="square" rtlCol="0">
              <a:spAutoFit/>
            </a:bodyPr>
            <a:lstStyle/>
            <a:p>
              <a:pPr algn="ctr"/>
              <a:r>
                <a:rPr lang="en-GB" sz="2000" dirty="0" smtClean="0"/>
                <a:t>Define the terms:</a:t>
              </a:r>
            </a:p>
            <a:p>
              <a:pPr algn="ctr"/>
              <a:r>
                <a:rPr lang="en-GB" sz="2000" dirty="0" smtClean="0"/>
                <a:t>Enzyme</a:t>
              </a:r>
            </a:p>
            <a:p>
              <a:pPr algn="ctr"/>
              <a:r>
                <a:rPr lang="en-GB" sz="2000" dirty="0" smtClean="0"/>
                <a:t>Active site </a:t>
              </a:r>
              <a:endParaRPr lang="en-GB" sz="2000" dirty="0"/>
            </a:p>
          </p:txBody>
        </p:sp>
      </p:grpSp>
      <p:sp>
        <p:nvSpPr>
          <p:cNvPr id="8" name="Rectangle 7"/>
          <p:cNvSpPr/>
          <p:nvPr/>
        </p:nvSpPr>
        <p:spPr>
          <a:xfrm>
            <a:off x="1243013" y="3928867"/>
            <a:ext cx="4823698" cy="26161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31" descr="Illustration of a watermelon sli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908466">
            <a:off x="3275571" y="3950743"/>
            <a:ext cx="691689" cy="481096"/>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p:cNvSpPr txBox="1"/>
          <p:nvPr/>
        </p:nvSpPr>
        <p:spPr>
          <a:xfrm>
            <a:off x="1370850" y="4338445"/>
            <a:ext cx="4501130" cy="2554545"/>
          </a:xfrm>
          <a:prstGeom prst="rect">
            <a:avLst/>
          </a:prstGeom>
          <a:noFill/>
        </p:spPr>
        <p:txBody>
          <a:bodyPr wrap="square" rtlCol="0">
            <a:spAutoFit/>
          </a:bodyPr>
          <a:lstStyle/>
          <a:p>
            <a:pPr algn="ctr"/>
            <a:r>
              <a:rPr lang="en-GB" sz="2000" dirty="0" smtClean="0"/>
              <a:t>An experiment is carried out using 2 samples of amylase. Sample 1 is first heated to 75</a:t>
            </a:r>
            <a:r>
              <a:rPr lang="en-GB" sz="2000" dirty="0" smtClean="0">
                <a:sym typeface="Symbol"/>
              </a:rPr>
              <a:t>C and then cooled to 37C. </a:t>
            </a:r>
          </a:p>
          <a:p>
            <a:pPr algn="ctr"/>
            <a:r>
              <a:rPr lang="en-GB" sz="2000" dirty="0" smtClean="0">
                <a:sym typeface="Symbol"/>
              </a:rPr>
              <a:t>Sample 2 is cooled to 10</a:t>
            </a:r>
            <a:r>
              <a:rPr lang="en-GB" sz="2000" dirty="0">
                <a:sym typeface="Symbol"/>
              </a:rPr>
              <a:t>C and then </a:t>
            </a:r>
            <a:r>
              <a:rPr lang="en-GB" sz="2000" dirty="0" smtClean="0">
                <a:sym typeface="Symbol"/>
              </a:rPr>
              <a:t>heated to </a:t>
            </a:r>
            <a:r>
              <a:rPr lang="en-GB" sz="2000" dirty="0">
                <a:sym typeface="Symbol"/>
              </a:rPr>
              <a:t>37C. </a:t>
            </a:r>
            <a:endParaRPr lang="en-GB" sz="2000" dirty="0" smtClean="0">
              <a:sym typeface="Symbol"/>
            </a:endParaRPr>
          </a:p>
          <a:p>
            <a:pPr algn="ctr"/>
            <a:r>
              <a:rPr lang="en-GB" sz="2000" dirty="0" smtClean="0">
                <a:sym typeface="Symbol"/>
              </a:rPr>
              <a:t>Describe and explain the effect on enzyme activity.</a:t>
            </a:r>
            <a:endParaRPr lang="en-GB" sz="2000" dirty="0">
              <a:sym typeface="Symbol"/>
            </a:endParaRPr>
          </a:p>
          <a:p>
            <a:pPr algn="ctr"/>
            <a:endParaRPr lang="en-GB" sz="2000" dirty="0"/>
          </a:p>
        </p:txBody>
      </p:sp>
      <p:grpSp>
        <p:nvGrpSpPr>
          <p:cNvPr id="24" name="Group 23"/>
          <p:cNvGrpSpPr/>
          <p:nvPr/>
        </p:nvGrpSpPr>
        <p:grpSpPr>
          <a:xfrm rot="20681795">
            <a:off x="3379878" y="1202506"/>
            <a:ext cx="1828102" cy="2114550"/>
            <a:chOff x="4670001" y="1776491"/>
            <a:chExt cx="1828102" cy="2114550"/>
          </a:xfrm>
        </p:grpSpPr>
        <p:grpSp>
          <p:nvGrpSpPr>
            <p:cNvPr id="15" name="Group 14"/>
            <p:cNvGrpSpPr/>
            <p:nvPr/>
          </p:nvGrpSpPr>
          <p:grpSpPr>
            <a:xfrm>
              <a:off x="4670002" y="1776491"/>
              <a:ext cx="1828101" cy="2114550"/>
              <a:chOff x="4670002" y="1857375"/>
              <a:chExt cx="1828101" cy="2114550"/>
            </a:xfrm>
          </p:grpSpPr>
          <p:sp>
            <p:nvSpPr>
              <p:cNvPr id="12" name="Rectangle 11"/>
              <p:cNvSpPr/>
              <p:nvPr/>
            </p:nvSpPr>
            <p:spPr>
              <a:xfrm>
                <a:off x="4670002" y="1857375"/>
                <a:ext cx="1828101" cy="21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1" descr="Illustration of an orange slic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51967" y="1930008"/>
                <a:ext cx="864170" cy="567041"/>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TextBox 19"/>
            <p:cNvSpPr txBox="1"/>
            <p:nvPr/>
          </p:nvSpPr>
          <p:spPr>
            <a:xfrm>
              <a:off x="4670001" y="2557367"/>
              <a:ext cx="1828101" cy="707886"/>
            </a:xfrm>
            <a:prstGeom prst="rect">
              <a:avLst/>
            </a:prstGeom>
            <a:noFill/>
          </p:spPr>
          <p:txBody>
            <a:bodyPr wrap="square" rtlCol="0">
              <a:spAutoFit/>
            </a:bodyPr>
            <a:lstStyle/>
            <a:p>
              <a:pPr algn="ctr"/>
              <a:r>
                <a:rPr lang="en-GB" sz="2000" dirty="0" smtClean="0"/>
                <a:t>Explain the lock and key model.</a:t>
              </a:r>
              <a:endParaRPr lang="en-GB" sz="2000" dirty="0"/>
            </a:p>
          </p:txBody>
        </p:sp>
      </p:grpSp>
      <p:grpSp>
        <p:nvGrpSpPr>
          <p:cNvPr id="26" name="Group 25"/>
          <p:cNvGrpSpPr/>
          <p:nvPr/>
        </p:nvGrpSpPr>
        <p:grpSpPr>
          <a:xfrm rot="1241159">
            <a:off x="6772678" y="3833577"/>
            <a:ext cx="1828101" cy="2161297"/>
            <a:chOff x="280988" y="1857375"/>
            <a:chExt cx="1828101" cy="2161297"/>
          </a:xfrm>
        </p:grpSpPr>
        <p:grpSp>
          <p:nvGrpSpPr>
            <p:cNvPr id="13" name="Group 12"/>
            <p:cNvGrpSpPr/>
            <p:nvPr/>
          </p:nvGrpSpPr>
          <p:grpSpPr>
            <a:xfrm>
              <a:off x="280988" y="1857375"/>
              <a:ext cx="1828101" cy="2114550"/>
              <a:chOff x="280988" y="1857375"/>
              <a:chExt cx="1828101" cy="2114550"/>
            </a:xfrm>
          </p:grpSpPr>
          <p:sp>
            <p:nvSpPr>
              <p:cNvPr id="9" name="Rectangle 8"/>
              <p:cNvSpPr/>
              <p:nvPr/>
            </p:nvSpPr>
            <p:spPr>
              <a:xfrm>
                <a:off x="280988" y="1857375"/>
                <a:ext cx="1828101" cy="21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2" descr="C:\Users\Sue\AppData\Local\Microsoft\Windows\INetCache\IE\84DGYH3T\MC900436911[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6228" y="1922537"/>
                <a:ext cx="697620" cy="610341"/>
              </a:xfrm>
              <a:prstGeom prst="rect">
                <a:avLst/>
              </a:prstGeom>
              <a:noFill/>
              <a:extLst>
                <a:ext uri="{909E8E84-426E-40DD-AFC4-6F175D3DCCD1}">
                  <a14:hiddenFill xmlns:a14="http://schemas.microsoft.com/office/drawing/2010/main">
                    <a:solidFill>
                      <a:srgbClr val="FFFFFF"/>
                    </a:solidFill>
                  </a14:hiddenFill>
                </a:ext>
              </a:extLst>
            </p:spPr>
          </p:pic>
        </p:grpSp>
        <p:sp>
          <p:nvSpPr>
            <p:cNvPr id="21" name="TextBox 20"/>
            <p:cNvSpPr txBox="1"/>
            <p:nvPr/>
          </p:nvSpPr>
          <p:spPr>
            <a:xfrm>
              <a:off x="295124" y="2387456"/>
              <a:ext cx="1813965" cy="1631216"/>
            </a:xfrm>
            <a:prstGeom prst="rect">
              <a:avLst/>
            </a:prstGeom>
            <a:noFill/>
          </p:spPr>
          <p:txBody>
            <a:bodyPr wrap="square" rtlCol="0">
              <a:spAutoFit/>
            </a:bodyPr>
            <a:lstStyle/>
            <a:p>
              <a:pPr algn="ctr"/>
              <a:r>
                <a:rPr lang="en-GB" sz="2000" dirty="0" smtClean="0"/>
                <a:t>What is a denatured enzyme and how can it happen? </a:t>
              </a:r>
              <a:endParaRPr lang="en-GB" sz="2000" dirty="0"/>
            </a:p>
          </p:txBody>
        </p:sp>
      </p:grpSp>
      <p:sp>
        <p:nvSpPr>
          <p:cNvPr id="10" name="Rectangle 9"/>
          <p:cNvSpPr/>
          <p:nvPr/>
        </p:nvSpPr>
        <p:spPr>
          <a:xfrm rot="21028126">
            <a:off x="6029397" y="1014484"/>
            <a:ext cx="2557475" cy="21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33" descr="Illustration of strawberrie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1028126">
            <a:off x="6462297" y="1150961"/>
            <a:ext cx="746510" cy="617194"/>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p:cNvSpPr txBox="1"/>
          <p:nvPr/>
        </p:nvSpPr>
        <p:spPr>
          <a:xfrm rot="21028126">
            <a:off x="6083054" y="1731274"/>
            <a:ext cx="2517760" cy="1323439"/>
          </a:xfrm>
          <a:prstGeom prst="rect">
            <a:avLst/>
          </a:prstGeom>
          <a:noFill/>
        </p:spPr>
        <p:txBody>
          <a:bodyPr wrap="square" rtlCol="0">
            <a:spAutoFit/>
          </a:bodyPr>
          <a:lstStyle/>
          <a:p>
            <a:pPr algn="ctr"/>
            <a:r>
              <a:rPr lang="en-GB" sz="2000" dirty="0" smtClean="0"/>
              <a:t>Sketch a graph to show the effect of temperature on enzyme reactions. </a:t>
            </a:r>
            <a:endParaRPr lang="en-GB" sz="2000" dirty="0"/>
          </a:p>
        </p:txBody>
      </p:sp>
      <p:sp>
        <p:nvSpPr>
          <p:cNvPr id="28" name="TextBox 27"/>
          <p:cNvSpPr txBox="1"/>
          <p:nvPr/>
        </p:nvSpPr>
        <p:spPr>
          <a:xfrm>
            <a:off x="0" y="28525"/>
            <a:ext cx="5146858" cy="1015663"/>
          </a:xfrm>
          <a:prstGeom prst="rect">
            <a:avLst/>
          </a:prstGeom>
          <a:noFill/>
        </p:spPr>
        <p:txBody>
          <a:bodyPr wrap="none" rtlCol="0">
            <a:spAutoFit/>
          </a:bodyPr>
          <a:lstStyle/>
          <a:p>
            <a:r>
              <a:rPr lang="en-GB" sz="6000" b="1" dirty="0" smtClean="0"/>
              <a:t>5 a day revision</a:t>
            </a:r>
            <a:endParaRPr lang="en-GB" sz="6000" b="1" dirty="0"/>
          </a:p>
        </p:txBody>
      </p:sp>
      <p:sp>
        <p:nvSpPr>
          <p:cNvPr id="2" name="TextBox 1"/>
          <p:cNvSpPr txBox="1"/>
          <p:nvPr/>
        </p:nvSpPr>
        <p:spPr>
          <a:xfrm>
            <a:off x="6420322" y="19175"/>
            <a:ext cx="2358787" cy="861774"/>
          </a:xfrm>
          <a:prstGeom prst="rect">
            <a:avLst/>
          </a:prstGeom>
          <a:noFill/>
        </p:spPr>
        <p:txBody>
          <a:bodyPr wrap="none" rtlCol="0">
            <a:spAutoFit/>
          </a:bodyPr>
          <a:lstStyle/>
          <a:p>
            <a:r>
              <a:rPr lang="en-GB" sz="3200" b="1" dirty="0" smtClean="0"/>
              <a:t>Organisation</a:t>
            </a:r>
          </a:p>
          <a:p>
            <a:pPr algn="ctr"/>
            <a:r>
              <a:rPr lang="en-GB" b="1" dirty="0" smtClean="0"/>
              <a:t>Enzymes</a:t>
            </a:r>
            <a:endParaRPr lang="en-GB" b="1" dirty="0"/>
          </a:p>
        </p:txBody>
      </p:sp>
    </p:spTree>
    <p:extLst>
      <p:ext uri="{BB962C8B-B14F-4D97-AF65-F5344CB8AC3E}">
        <p14:creationId xmlns:p14="http://schemas.microsoft.com/office/powerpoint/2010/main" val="5762045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rot="21048392">
            <a:off x="454591" y="1464567"/>
            <a:ext cx="2357414" cy="22784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 </a:t>
            </a:r>
            <a:endParaRPr lang="en-GB" dirty="0">
              <a:solidFill>
                <a:schemeClr val="tx1"/>
              </a:solidFill>
            </a:endParaRPr>
          </a:p>
        </p:txBody>
      </p:sp>
      <p:pic>
        <p:nvPicPr>
          <p:cNvPr id="8" name="Picture 25" descr="Illustration of a yellow banan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288951">
            <a:off x="1233330" y="1489317"/>
            <a:ext cx="530969" cy="409957"/>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rot="20902808">
            <a:off x="3482404" y="1424890"/>
            <a:ext cx="2326954" cy="15603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mj-lt"/>
              <a:buAutoNum type="arabicPeriod"/>
            </a:pPr>
            <a:r>
              <a:rPr lang="en-GB" dirty="0"/>
              <a:t>Why might heart valves need to be replaced?</a:t>
            </a:r>
          </a:p>
          <a:p>
            <a:pPr marL="457200" indent="-457200">
              <a:buFont typeface="+mj-lt"/>
              <a:buAutoNum type="arabicPeriod"/>
            </a:pPr>
            <a:endParaRPr lang="en-GB" dirty="0"/>
          </a:p>
          <a:p>
            <a:pPr algn="ctr"/>
            <a:endParaRPr lang="en-GB" dirty="0"/>
          </a:p>
        </p:txBody>
      </p:sp>
      <p:pic>
        <p:nvPicPr>
          <p:cNvPr id="16" name="Picture 21" descr="Illustration of an orange sli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902808">
            <a:off x="4042345" y="1486450"/>
            <a:ext cx="864170" cy="567041"/>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19"/>
          <p:cNvSpPr/>
          <p:nvPr/>
        </p:nvSpPr>
        <p:spPr>
          <a:xfrm rot="518680">
            <a:off x="6195001" y="3726527"/>
            <a:ext cx="2257710" cy="24933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endParaRPr lang="en-GB" sz="2000" dirty="0">
              <a:solidFill>
                <a:schemeClr val="tx1"/>
              </a:solidFill>
            </a:endParaRPr>
          </a:p>
          <a:p>
            <a:pPr algn="ctr"/>
            <a:r>
              <a:rPr lang="en-GB" sz="2000" dirty="0" smtClean="0">
                <a:solidFill>
                  <a:schemeClr val="tx1"/>
                </a:solidFill>
              </a:rPr>
              <a:t>What are risk factors? Give an example for a named disease. </a:t>
            </a:r>
            <a:endParaRPr lang="en-GB" sz="2000" dirty="0">
              <a:solidFill>
                <a:schemeClr val="tx1"/>
              </a:solidFill>
            </a:endParaRPr>
          </a:p>
        </p:txBody>
      </p:sp>
      <p:pic>
        <p:nvPicPr>
          <p:cNvPr id="21" name="Picture 22" descr="C:\Users\Sue\AppData\Local\Microsoft\Windows\INetCache\IE\84DGYH3T\MC900436911[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18680">
            <a:off x="7049046" y="3911062"/>
            <a:ext cx="697620" cy="610341"/>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24"/>
          <p:cNvSpPr/>
          <p:nvPr/>
        </p:nvSpPr>
        <p:spPr>
          <a:xfrm rot="21219887">
            <a:off x="6183629" y="923159"/>
            <a:ext cx="2705964" cy="22296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tx1"/>
              </a:solidFill>
            </a:endParaRPr>
          </a:p>
          <a:p>
            <a:pPr algn="ctr"/>
            <a:endParaRPr lang="en-GB" sz="2000" dirty="0" smtClean="0">
              <a:solidFill>
                <a:schemeClr val="tx1"/>
              </a:solidFill>
            </a:endParaRPr>
          </a:p>
          <a:p>
            <a:pPr algn="ctr"/>
            <a:endParaRPr lang="en-GB" sz="2000" dirty="0" smtClean="0">
              <a:solidFill>
                <a:schemeClr val="tx1"/>
              </a:solidFill>
            </a:endParaRPr>
          </a:p>
          <a:p>
            <a:pPr algn="ctr"/>
            <a:r>
              <a:rPr lang="en-GB" sz="2000" dirty="0" smtClean="0">
                <a:solidFill>
                  <a:schemeClr val="tx1"/>
                </a:solidFill>
              </a:rPr>
              <a:t>Give </a:t>
            </a:r>
            <a:r>
              <a:rPr lang="en-GB" sz="2000" dirty="0">
                <a:solidFill>
                  <a:schemeClr val="tx1"/>
                </a:solidFill>
              </a:rPr>
              <a:t>examples of factors, other than disease, that can affect health. </a:t>
            </a:r>
          </a:p>
          <a:p>
            <a:pPr algn="ctr"/>
            <a:endParaRPr lang="en-GB" sz="2000" dirty="0"/>
          </a:p>
        </p:txBody>
      </p:sp>
      <p:pic>
        <p:nvPicPr>
          <p:cNvPr id="26" name="Picture 33" descr="Illustration of strawberri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1219887">
            <a:off x="7238218" y="976979"/>
            <a:ext cx="746510" cy="617194"/>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a:off x="0" y="-8469"/>
            <a:ext cx="5146858" cy="1015663"/>
          </a:xfrm>
          <a:prstGeom prst="rect">
            <a:avLst/>
          </a:prstGeom>
          <a:noFill/>
        </p:spPr>
        <p:txBody>
          <a:bodyPr wrap="none" rtlCol="0">
            <a:spAutoFit/>
          </a:bodyPr>
          <a:lstStyle/>
          <a:p>
            <a:r>
              <a:rPr lang="en-GB" sz="6000" b="1" dirty="0" smtClean="0"/>
              <a:t>5 a day revision</a:t>
            </a:r>
            <a:endParaRPr lang="en-GB" sz="6000" b="1" dirty="0"/>
          </a:p>
        </p:txBody>
      </p:sp>
      <p:sp>
        <p:nvSpPr>
          <p:cNvPr id="28" name="TextBox 27"/>
          <p:cNvSpPr txBox="1"/>
          <p:nvPr/>
        </p:nvSpPr>
        <p:spPr>
          <a:xfrm>
            <a:off x="6004398" y="-8469"/>
            <a:ext cx="3158878" cy="769441"/>
          </a:xfrm>
          <a:prstGeom prst="rect">
            <a:avLst/>
          </a:prstGeom>
          <a:noFill/>
        </p:spPr>
        <p:txBody>
          <a:bodyPr wrap="none" rtlCol="0">
            <a:spAutoFit/>
          </a:bodyPr>
          <a:lstStyle/>
          <a:p>
            <a:pPr algn="ctr"/>
            <a:r>
              <a:rPr lang="en-GB" sz="2400" b="1" dirty="0" smtClean="0"/>
              <a:t>Organisation</a:t>
            </a:r>
          </a:p>
          <a:p>
            <a:pPr algn="ctr"/>
            <a:r>
              <a:rPr lang="en-GB" sz="2000" b="1" dirty="0" smtClean="0"/>
              <a:t>Health, disease and lifestyle</a:t>
            </a:r>
            <a:endParaRPr lang="en-GB" sz="2000" b="1" dirty="0"/>
          </a:p>
        </p:txBody>
      </p:sp>
      <p:sp>
        <p:nvSpPr>
          <p:cNvPr id="3" name="TextBox 2"/>
          <p:cNvSpPr txBox="1"/>
          <p:nvPr/>
        </p:nvSpPr>
        <p:spPr>
          <a:xfrm rot="21047073">
            <a:off x="502316" y="2095499"/>
            <a:ext cx="2439222" cy="1631216"/>
          </a:xfrm>
          <a:prstGeom prst="rect">
            <a:avLst/>
          </a:prstGeom>
          <a:noFill/>
        </p:spPr>
        <p:txBody>
          <a:bodyPr wrap="square" rtlCol="0">
            <a:spAutoFit/>
          </a:bodyPr>
          <a:lstStyle/>
          <a:p>
            <a:pPr algn="ctr"/>
            <a:r>
              <a:rPr lang="en-GB" sz="2000" dirty="0"/>
              <a:t>What a non-communicable disease? Give an example.</a:t>
            </a:r>
          </a:p>
          <a:p>
            <a:pPr algn="ctr"/>
            <a:endParaRPr lang="en-GB" sz="2000" dirty="0"/>
          </a:p>
        </p:txBody>
      </p:sp>
      <p:sp>
        <p:nvSpPr>
          <p:cNvPr id="4" name="TextBox 3"/>
          <p:cNvSpPr txBox="1"/>
          <p:nvPr/>
        </p:nvSpPr>
        <p:spPr>
          <a:xfrm rot="20879739">
            <a:off x="3515284" y="2177586"/>
            <a:ext cx="2300999" cy="400110"/>
          </a:xfrm>
          <a:prstGeom prst="rect">
            <a:avLst/>
          </a:prstGeom>
          <a:noFill/>
        </p:spPr>
        <p:txBody>
          <a:bodyPr wrap="square" rtlCol="0">
            <a:spAutoFit/>
          </a:bodyPr>
          <a:lstStyle/>
          <a:p>
            <a:pPr algn="ctr"/>
            <a:r>
              <a:rPr lang="en-GB" sz="2000" dirty="0" smtClean="0"/>
              <a:t>What is health?</a:t>
            </a:r>
            <a:endParaRPr lang="en-GB" sz="2000" dirty="0"/>
          </a:p>
        </p:txBody>
      </p:sp>
      <p:grpSp>
        <p:nvGrpSpPr>
          <p:cNvPr id="11" name="Group 10"/>
          <p:cNvGrpSpPr/>
          <p:nvPr/>
        </p:nvGrpSpPr>
        <p:grpSpPr>
          <a:xfrm>
            <a:off x="1482609" y="4570366"/>
            <a:ext cx="4032449" cy="1805055"/>
            <a:chOff x="1835695" y="4216233"/>
            <a:chExt cx="4032449" cy="1805055"/>
          </a:xfrm>
        </p:grpSpPr>
        <p:sp>
          <p:nvSpPr>
            <p:cNvPr id="9" name="Rectangle 8"/>
            <p:cNvSpPr/>
            <p:nvPr/>
          </p:nvSpPr>
          <p:spPr>
            <a:xfrm>
              <a:off x="1835695" y="4216233"/>
              <a:ext cx="4032449" cy="18050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chemeClr val="tx1"/>
                </a:solidFill>
              </a:endParaRPr>
            </a:p>
          </p:txBody>
        </p:sp>
        <p:pic>
          <p:nvPicPr>
            <p:cNvPr id="10" name="Picture 31" descr="Illustration of a watermelon slic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908466">
              <a:off x="3324722" y="4329818"/>
              <a:ext cx="691689" cy="48109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835695" y="4836354"/>
              <a:ext cx="4032449" cy="1015663"/>
            </a:xfrm>
            <a:prstGeom prst="rect">
              <a:avLst/>
            </a:prstGeom>
            <a:noFill/>
          </p:spPr>
          <p:txBody>
            <a:bodyPr wrap="square" rtlCol="0">
              <a:spAutoFit/>
            </a:bodyPr>
            <a:lstStyle/>
            <a:p>
              <a:pPr algn="ctr"/>
              <a:r>
                <a:rPr lang="en-GB" sz="2000" dirty="0" smtClean="0"/>
                <a:t>Explain why non-communicable diseases can be costly.  </a:t>
              </a:r>
              <a:endParaRPr lang="en-GB" sz="2000" dirty="0"/>
            </a:p>
            <a:p>
              <a:pPr algn="ctr"/>
              <a:endParaRPr lang="en-GB" sz="2000" dirty="0"/>
            </a:p>
          </p:txBody>
        </p:sp>
      </p:grpSp>
    </p:spTree>
    <p:extLst>
      <p:ext uri="{BB962C8B-B14F-4D97-AF65-F5344CB8AC3E}">
        <p14:creationId xmlns:p14="http://schemas.microsoft.com/office/powerpoint/2010/main" val="32029353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rot="21048392">
            <a:off x="387197" y="1469986"/>
            <a:ext cx="2357414" cy="14347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 </a:t>
            </a:r>
            <a:endParaRPr lang="en-GB" dirty="0">
              <a:solidFill>
                <a:schemeClr val="tx1"/>
              </a:solidFill>
            </a:endParaRPr>
          </a:p>
        </p:txBody>
      </p:sp>
      <p:pic>
        <p:nvPicPr>
          <p:cNvPr id="8" name="Picture 25" descr="Illustration of a yellow banan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1172507">
            <a:off x="1160647" y="1525328"/>
            <a:ext cx="530969" cy="409957"/>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rot="20902808">
            <a:off x="3295771" y="1211250"/>
            <a:ext cx="2326954" cy="143179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mj-lt"/>
              <a:buAutoNum type="arabicPeriod"/>
            </a:pPr>
            <a:r>
              <a:rPr lang="en-GB" dirty="0"/>
              <a:t>Why might heart valves need to be replaced?</a:t>
            </a:r>
          </a:p>
          <a:p>
            <a:pPr marL="457200" indent="-457200">
              <a:buFont typeface="+mj-lt"/>
              <a:buAutoNum type="arabicPeriod"/>
            </a:pPr>
            <a:endParaRPr lang="en-GB" dirty="0"/>
          </a:p>
          <a:p>
            <a:pPr algn="ctr"/>
            <a:endParaRPr lang="en-GB" dirty="0"/>
          </a:p>
        </p:txBody>
      </p:sp>
      <p:pic>
        <p:nvPicPr>
          <p:cNvPr id="16" name="Picture 21" descr="Illustration of an orange sli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902808">
            <a:off x="3868662" y="1271492"/>
            <a:ext cx="864170" cy="567041"/>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19"/>
          <p:cNvSpPr/>
          <p:nvPr/>
        </p:nvSpPr>
        <p:spPr>
          <a:xfrm rot="518680">
            <a:off x="6195001" y="3726527"/>
            <a:ext cx="2257710" cy="24933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endParaRPr lang="en-GB" sz="2000" dirty="0">
              <a:solidFill>
                <a:schemeClr val="tx1"/>
              </a:solidFill>
            </a:endParaRPr>
          </a:p>
          <a:p>
            <a:pPr algn="ctr"/>
            <a:r>
              <a:rPr lang="en-GB" sz="2000" dirty="0" smtClean="0">
                <a:solidFill>
                  <a:schemeClr val="tx1"/>
                </a:solidFill>
              </a:rPr>
              <a:t>Describe how a tumour can spread to other parts of the body. </a:t>
            </a:r>
            <a:endParaRPr lang="en-GB" sz="2000" dirty="0">
              <a:solidFill>
                <a:schemeClr val="tx1"/>
              </a:solidFill>
            </a:endParaRPr>
          </a:p>
        </p:txBody>
      </p:sp>
      <p:pic>
        <p:nvPicPr>
          <p:cNvPr id="21" name="Picture 22" descr="C:\Users\Sue\AppData\Local\Microsoft\Windows\INetCache\IE\84DGYH3T\MC900436911[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18680">
            <a:off x="7049046" y="3911062"/>
            <a:ext cx="697620" cy="610341"/>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24"/>
          <p:cNvSpPr/>
          <p:nvPr/>
        </p:nvSpPr>
        <p:spPr>
          <a:xfrm rot="21219887">
            <a:off x="6264770" y="904989"/>
            <a:ext cx="2502456" cy="22296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tx1"/>
              </a:solidFill>
            </a:endParaRPr>
          </a:p>
          <a:p>
            <a:pPr algn="ctr"/>
            <a:endParaRPr lang="en-GB" sz="2000" dirty="0" smtClean="0">
              <a:solidFill>
                <a:schemeClr val="tx1"/>
              </a:solidFill>
            </a:endParaRPr>
          </a:p>
        </p:txBody>
      </p:sp>
      <p:pic>
        <p:nvPicPr>
          <p:cNvPr id="26" name="Picture 33" descr="Illustration of strawberri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1219887">
            <a:off x="7238218" y="976979"/>
            <a:ext cx="746510" cy="617194"/>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a:off x="-28858" y="-79525"/>
            <a:ext cx="5146858" cy="1015663"/>
          </a:xfrm>
          <a:prstGeom prst="rect">
            <a:avLst/>
          </a:prstGeom>
          <a:noFill/>
        </p:spPr>
        <p:txBody>
          <a:bodyPr wrap="none" rtlCol="0">
            <a:spAutoFit/>
          </a:bodyPr>
          <a:lstStyle/>
          <a:p>
            <a:r>
              <a:rPr lang="en-GB" sz="6000" b="1" dirty="0" smtClean="0"/>
              <a:t>5 a day revision</a:t>
            </a:r>
            <a:endParaRPr lang="en-GB" sz="6000" b="1" dirty="0"/>
          </a:p>
        </p:txBody>
      </p:sp>
      <p:sp>
        <p:nvSpPr>
          <p:cNvPr id="28" name="TextBox 27"/>
          <p:cNvSpPr txBox="1"/>
          <p:nvPr/>
        </p:nvSpPr>
        <p:spPr>
          <a:xfrm>
            <a:off x="6004398" y="-8469"/>
            <a:ext cx="1817613" cy="769441"/>
          </a:xfrm>
          <a:prstGeom prst="rect">
            <a:avLst/>
          </a:prstGeom>
          <a:noFill/>
        </p:spPr>
        <p:txBody>
          <a:bodyPr wrap="none" rtlCol="0">
            <a:spAutoFit/>
          </a:bodyPr>
          <a:lstStyle/>
          <a:p>
            <a:pPr algn="ctr"/>
            <a:r>
              <a:rPr lang="en-GB" sz="2400" b="1" dirty="0" smtClean="0"/>
              <a:t>Organisation</a:t>
            </a:r>
          </a:p>
          <a:p>
            <a:pPr algn="ctr"/>
            <a:r>
              <a:rPr lang="en-GB" sz="2000" b="1" dirty="0"/>
              <a:t>C</a:t>
            </a:r>
            <a:r>
              <a:rPr lang="en-GB" sz="2000" b="1" dirty="0" smtClean="0"/>
              <a:t>ancer</a:t>
            </a:r>
            <a:endParaRPr lang="en-GB" sz="2000" b="1" dirty="0"/>
          </a:p>
        </p:txBody>
      </p:sp>
      <p:sp>
        <p:nvSpPr>
          <p:cNvPr id="3" name="TextBox 2"/>
          <p:cNvSpPr txBox="1"/>
          <p:nvPr/>
        </p:nvSpPr>
        <p:spPr>
          <a:xfrm rot="21096682">
            <a:off x="326309" y="2232808"/>
            <a:ext cx="2439222" cy="707886"/>
          </a:xfrm>
          <a:prstGeom prst="rect">
            <a:avLst/>
          </a:prstGeom>
          <a:noFill/>
        </p:spPr>
        <p:txBody>
          <a:bodyPr wrap="square" rtlCol="0">
            <a:spAutoFit/>
          </a:bodyPr>
          <a:lstStyle/>
          <a:p>
            <a:pPr algn="ctr"/>
            <a:r>
              <a:rPr lang="en-GB" sz="2000" dirty="0" smtClean="0"/>
              <a:t>What is cancer?</a:t>
            </a:r>
            <a:endParaRPr lang="en-GB" sz="2000" dirty="0"/>
          </a:p>
          <a:p>
            <a:pPr algn="ctr"/>
            <a:endParaRPr lang="en-GB" sz="2000" dirty="0"/>
          </a:p>
        </p:txBody>
      </p:sp>
      <p:sp>
        <p:nvSpPr>
          <p:cNvPr id="4" name="TextBox 3"/>
          <p:cNvSpPr txBox="1"/>
          <p:nvPr/>
        </p:nvSpPr>
        <p:spPr>
          <a:xfrm rot="20957676">
            <a:off x="3344954" y="1922510"/>
            <a:ext cx="2300999" cy="677108"/>
          </a:xfrm>
          <a:prstGeom prst="rect">
            <a:avLst/>
          </a:prstGeom>
          <a:noFill/>
        </p:spPr>
        <p:txBody>
          <a:bodyPr wrap="square" rtlCol="0">
            <a:spAutoFit/>
          </a:bodyPr>
          <a:lstStyle/>
          <a:p>
            <a:pPr algn="ctr"/>
            <a:r>
              <a:rPr lang="en-GB" sz="2000" dirty="0" smtClean="0"/>
              <a:t>What is a tumour?</a:t>
            </a:r>
            <a:endParaRPr lang="en-GB" sz="2000" dirty="0"/>
          </a:p>
          <a:p>
            <a:pPr algn="ctr"/>
            <a:endParaRPr lang="en-GB" dirty="0"/>
          </a:p>
        </p:txBody>
      </p:sp>
      <p:grpSp>
        <p:nvGrpSpPr>
          <p:cNvPr id="11" name="Group 10"/>
          <p:cNvGrpSpPr/>
          <p:nvPr/>
        </p:nvGrpSpPr>
        <p:grpSpPr>
          <a:xfrm>
            <a:off x="694384" y="3862100"/>
            <a:ext cx="4032449" cy="1805055"/>
            <a:chOff x="1835695" y="4216233"/>
            <a:chExt cx="4032449" cy="1805055"/>
          </a:xfrm>
        </p:grpSpPr>
        <p:sp>
          <p:nvSpPr>
            <p:cNvPr id="9" name="Rectangle 8"/>
            <p:cNvSpPr/>
            <p:nvPr/>
          </p:nvSpPr>
          <p:spPr>
            <a:xfrm>
              <a:off x="1835695" y="4216233"/>
              <a:ext cx="4032449" cy="18050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chemeClr val="tx1"/>
                </a:solidFill>
              </a:endParaRPr>
            </a:p>
          </p:txBody>
        </p:sp>
        <p:pic>
          <p:nvPicPr>
            <p:cNvPr id="10" name="Picture 31" descr="Illustration of a watermelon slic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908466">
              <a:off x="3324722" y="4329818"/>
              <a:ext cx="691689" cy="48109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835695" y="5005625"/>
              <a:ext cx="4032449" cy="1015663"/>
            </a:xfrm>
            <a:prstGeom prst="rect">
              <a:avLst/>
            </a:prstGeom>
            <a:noFill/>
          </p:spPr>
          <p:txBody>
            <a:bodyPr wrap="square" rtlCol="0">
              <a:spAutoFit/>
            </a:bodyPr>
            <a:lstStyle/>
            <a:p>
              <a:pPr algn="ctr"/>
              <a:r>
                <a:rPr lang="en-GB" sz="2000" dirty="0" smtClean="0"/>
                <a:t>Explain why cancer survival rates have increased. </a:t>
              </a:r>
              <a:endParaRPr lang="en-GB" sz="2000" dirty="0"/>
            </a:p>
            <a:p>
              <a:pPr algn="ctr"/>
              <a:endParaRPr lang="en-GB" sz="2000" dirty="0"/>
            </a:p>
          </p:txBody>
        </p:sp>
      </p:grpSp>
      <p:sp>
        <p:nvSpPr>
          <p:cNvPr id="2" name="TextBox 1"/>
          <p:cNvSpPr txBox="1"/>
          <p:nvPr/>
        </p:nvSpPr>
        <p:spPr>
          <a:xfrm rot="21242933">
            <a:off x="6284993" y="1679720"/>
            <a:ext cx="2490435" cy="1631216"/>
          </a:xfrm>
          <a:prstGeom prst="rect">
            <a:avLst/>
          </a:prstGeom>
          <a:noFill/>
        </p:spPr>
        <p:txBody>
          <a:bodyPr wrap="square" rtlCol="0">
            <a:spAutoFit/>
          </a:bodyPr>
          <a:lstStyle/>
          <a:p>
            <a:pPr algn="ctr"/>
            <a:r>
              <a:rPr lang="en-US" sz="2000" dirty="0" err="1"/>
              <a:t>Tumours</a:t>
            </a:r>
            <a:r>
              <a:rPr lang="en-US" sz="2000" dirty="0"/>
              <a:t> can be malignant or benign.</a:t>
            </a:r>
          </a:p>
          <a:p>
            <a:pPr algn="ctr"/>
            <a:r>
              <a:rPr lang="en-US" sz="2000" dirty="0"/>
              <a:t>What is the difference </a:t>
            </a:r>
            <a:r>
              <a:rPr lang="en-US" sz="2000" dirty="0" smtClean="0"/>
              <a:t>between the two?</a:t>
            </a:r>
            <a:endParaRPr lang="en-US" sz="2000" dirty="0"/>
          </a:p>
          <a:p>
            <a:pPr algn="ctr"/>
            <a:endParaRPr lang="en-GB" sz="2000" dirty="0"/>
          </a:p>
        </p:txBody>
      </p:sp>
    </p:spTree>
    <p:extLst>
      <p:ext uri="{BB962C8B-B14F-4D97-AF65-F5344CB8AC3E}">
        <p14:creationId xmlns:p14="http://schemas.microsoft.com/office/powerpoint/2010/main" val="14239606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rot="21048392">
            <a:off x="628961" y="1466923"/>
            <a:ext cx="2357414" cy="22784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 </a:t>
            </a:r>
            <a:endParaRPr lang="en-GB" dirty="0">
              <a:solidFill>
                <a:schemeClr val="tx1"/>
              </a:solidFill>
            </a:endParaRPr>
          </a:p>
        </p:txBody>
      </p:sp>
      <p:pic>
        <p:nvPicPr>
          <p:cNvPr id="8" name="Picture 25" descr="Illustration of a yellow banan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1172507">
            <a:off x="1160647" y="1525328"/>
            <a:ext cx="530969" cy="409957"/>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rot="20902808">
            <a:off x="3750857" y="1417889"/>
            <a:ext cx="2326954" cy="20627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mj-lt"/>
              <a:buAutoNum type="arabicPeriod"/>
            </a:pPr>
            <a:r>
              <a:rPr lang="en-GB" dirty="0"/>
              <a:t>Why might heart valves need to be replaced?</a:t>
            </a:r>
          </a:p>
          <a:p>
            <a:pPr marL="457200" indent="-457200">
              <a:buFont typeface="+mj-lt"/>
              <a:buAutoNum type="arabicPeriod"/>
            </a:pPr>
            <a:endParaRPr lang="en-GB" dirty="0"/>
          </a:p>
          <a:p>
            <a:pPr algn="ctr"/>
            <a:endParaRPr lang="en-GB" dirty="0"/>
          </a:p>
        </p:txBody>
      </p:sp>
      <p:pic>
        <p:nvPicPr>
          <p:cNvPr id="16" name="Picture 21" descr="Illustration of an orange sli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902808">
            <a:off x="4260210" y="1484596"/>
            <a:ext cx="864170" cy="567041"/>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19"/>
          <p:cNvSpPr/>
          <p:nvPr/>
        </p:nvSpPr>
        <p:spPr>
          <a:xfrm rot="518680">
            <a:off x="6195001" y="3726527"/>
            <a:ext cx="2257710" cy="24933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endParaRPr lang="en-GB" sz="2000" dirty="0">
              <a:solidFill>
                <a:schemeClr val="tx1"/>
              </a:solidFill>
            </a:endParaRPr>
          </a:p>
          <a:p>
            <a:pPr algn="ctr"/>
            <a:r>
              <a:rPr lang="en-GB" sz="2000" dirty="0" smtClean="0">
                <a:solidFill>
                  <a:schemeClr val="tx1"/>
                </a:solidFill>
              </a:rPr>
              <a:t>Explain how guard cells are adapted for gas exchange and controlling water loss in a leaf. </a:t>
            </a:r>
            <a:endParaRPr lang="en-GB" sz="2000" dirty="0">
              <a:solidFill>
                <a:schemeClr val="tx1"/>
              </a:solidFill>
            </a:endParaRPr>
          </a:p>
        </p:txBody>
      </p:sp>
      <p:pic>
        <p:nvPicPr>
          <p:cNvPr id="21" name="Picture 22" descr="C:\Users\Sue\AppData\Local\Microsoft\Windows\INetCache\IE\84DGYH3T\MC900436911[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18680">
            <a:off x="7049046" y="3911062"/>
            <a:ext cx="697620" cy="610341"/>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24"/>
          <p:cNvSpPr/>
          <p:nvPr/>
        </p:nvSpPr>
        <p:spPr>
          <a:xfrm rot="21219887">
            <a:off x="6778643" y="898844"/>
            <a:ext cx="1953956" cy="22296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tx1"/>
              </a:solidFill>
            </a:endParaRPr>
          </a:p>
          <a:p>
            <a:pPr algn="ctr"/>
            <a:endParaRPr lang="en-GB" sz="2000" dirty="0" smtClean="0">
              <a:solidFill>
                <a:schemeClr val="tx1"/>
              </a:solidFill>
            </a:endParaRPr>
          </a:p>
          <a:p>
            <a:pPr algn="ctr"/>
            <a:r>
              <a:rPr lang="en-GB" sz="2000" dirty="0" smtClean="0">
                <a:solidFill>
                  <a:schemeClr val="tx1"/>
                </a:solidFill>
              </a:rPr>
              <a:t>Explain how the upper epidermal tissue in a leaf is related to its function.  </a:t>
            </a:r>
            <a:endParaRPr lang="en-GB" sz="2000" dirty="0">
              <a:solidFill>
                <a:schemeClr val="tx1"/>
              </a:solidFill>
            </a:endParaRPr>
          </a:p>
        </p:txBody>
      </p:sp>
      <p:pic>
        <p:nvPicPr>
          <p:cNvPr id="26" name="Picture 33" descr="Illustration of strawberri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1219887">
            <a:off x="7238218" y="976979"/>
            <a:ext cx="746510" cy="617194"/>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a:off x="-28858" y="-24692"/>
            <a:ext cx="5146858" cy="1015663"/>
          </a:xfrm>
          <a:prstGeom prst="rect">
            <a:avLst/>
          </a:prstGeom>
          <a:noFill/>
        </p:spPr>
        <p:txBody>
          <a:bodyPr wrap="none" rtlCol="0">
            <a:spAutoFit/>
          </a:bodyPr>
          <a:lstStyle/>
          <a:p>
            <a:r>
              <a:rPr lang="en-GB" sz="6000" b="1" dirty="0" smtClean="0"/>
              <a:t>5 a day revision</a:t>
            </a:r>
            <a:endParaRPr lang="en-GB" sz="6000" b="1" dirty="0"/>
          </a:p>
        </p:txBody>
      </p:sp>
      <p:sp>
        <p:nvSpPr>
          <p:cNvPr id="28" name="TextBox 27"/>
          <p:cNvSpPr txBox="1"/>
          <p:nvPr/>
        </p:nvSpPr>
        <p:spPr>
          <a:xfrm>
            <a:off x="5873432" y="-8469"/>
            <a:ext cx="2746137" cy="769441"/>
          </a:xfrm>
          <a:prstGeom prst="rect">
            <a:avLst/>
          </a:prstGeom>
          <a:noFill/>
        </p:spPr>
        <p:txBody>
          <a:bodyPr wrap="none" rtlCol="0">
            <a:spAutoFit/>
          </a:bodyPr>
          <a:lstStyle/>
          <a:p>
            <a:pPr algn="ctr"/>
            <a:r>
              <a:rPr lang="en-GB" sz="2400" b="1" dirty="0" smtClean="0"/>
              <a:t>Organisation</a:t>
            </a:r>
          </a:p>
          <a:p>
            <a:pPr algn="ctr"/>
            <a:r>
              <a:rPr lang="en-GB" sz="2000" b="1" dirty="0" smtClean="0"/>
              <a:t>Plant tissues and organs</a:t>
            </a:r>
            <a:endParaRPr lang="en-GB" sz="2000" b="1" dirty="0"/>
          </a:p>
        </p:txBody>
      </p:sp>
      <p:sp>
        <p:nvSpPr>
          <p:cNvPr id="3" name="TextBox 2"/>
          <p:cNvSpPr txBox="1"/>
          <p:nvPr/>
        </p:nvSpPr>
        <p:spPr>
          <a:xfrm rot="21096682">
            <a:off x="600181" y="2169078"/>
            <a:ext cx="2439222" cy="1323439"/>
          </a:xfrm>
          <a:prstGeom prst="rect">
            <a:avLst/>
          </a:prstGeom>
          <a:noFill/>
        </p:spPr>
        <p:txBody>
          <a:bodyPr wrap="square" rtlCol="0">
            <a:spAutoFit/>
          </a:bodyPr>
          <a:lstStyle/>
          <a:p>
            <a:pPr algn="ctr"/>
            <a:r>
              <a:rPr lang="en-GB" sz="2000" dirty="0" smtClean="0"/>
              <a:t>Give 3 examples of:</a:t>
            </a:r>
          </a:p>
          <a:p>
            <a:pPr algn="ctr"/>
            <a:r>
              <a:rPr lang="en-GB" sz="2000" dirty="0" smtClean="0"/>
              <a:t>Plant cells</a:t>
            </a:r>
          </a:p>
          <a:p>
            <a:pPr algn="ctr"/>
            <a:r>
              <a:rPr lang="en-GB" sz="2000" dirty="0" smtClean="0"/>
              <a:t>Plant tissues</a:t>
            </a:r>
          </a:p>
          <a:p>
            <a:pPr algn="ctr"/>
            <a:r>
              <a:rPr lang="en-GB" sz="2000" dirty="0" smtClean="0"/>
              <a:t>Plant organs</a:t>
            </a:r>
            <a:endParaRPr lang="en-GB" sz="2000" dirty="0"/>
          </a:p>
        </p:txBody>
      </p:sp>
      <p:sp>
        <p:nvSpPr>
          <p:cNvPr id="4" name="TextBox 3"/>
          <p:cNvSpPr txBox="1"/>
          <p:nvPr/>
        </p:nvSpPr>
        <p:spPr>
          <a:xfrm rot="20924138">
            <a:off x="3848260" y="2048211"/>
            <a:ext cx="2300999" cy="1600438"/>
          </a:xfrm>
          <a:prstGeom prst="rect">
            <a:avLst/>
          </a:prstGeom>
          <a:noFill/>
        </p:spPr>
        <p:txBody>
          <a:bodyPr wrap="square" rtlCol="0">
            <a:spAutoFit/>
          </a:bodyPr>
          <a:lstStyle/>
          <a:p>
            <a:pPr algn="ctr"/>
            <a:r>
              <a:rPr lang="en-GB" sz="2000" dirty="0" smtClean="0"/>
              <a:t>What is the difference between transpiration and translocation?</a:t>
            </a:r>
            <a:endParaRPr lang="en-GB" sz="2000" dirty="0"/>
          </a:p>
          <a:p>
            <a:pPr algn="ctr"/>
            <a:endParaRPr lang="en-GB" dirty="0"/>
          </a:p>
        </p:txBody>
      </p:sp>
      <p:sp>
        <p:nvSpPr>
          <p:cNvPr id="9" name="Rectangle 8"/>
          <p:cNvSpPr/>
          <p:nvPr/>
        </p:nvSpPr>
        <p:spPr>
          <a:xfrm>
            <a:off x="866275" y="4230157"/>
            <a:ext cx="4796588" cy="216731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chemeClr val="tx1"/>
              </a:solidFill>
            </a:endParaRPr>
          </a:p>
        </p:txBody>
      </p:sp>
      <p:pic>
        <p:nvPicPr>
          <p:cNvPr id="10" name="Picture 31" descr="Illustration of a watermelon slic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908466">
            <a:off x="2918724" y="4359229"/>
            <a:ext cx="691689" cy="48109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968415" y="4849585"/>
            <a:ext cx="4592305" cy="2000548"/>
          </a:xfrm>
          <a:prstGeom prst="rect">
            <a:avLst/>
          </a:prstGeom>
          <a:noFill/>
        </p:spPr>
        <p:txBody>
          <a:bodyPr wrap="square" rtlCol="0">
            <a:spAutoFit/>
          </a:bodyPr>
          <a:lstStyle/>
          <a:p>
            <a:r>
              <a:rPr lang="en-US" sz="2000" dirty="0" smtClean="0"/>
              <a:t>Describe the path taken by water through a plant from the root to the leaves. Explain why light intensity, temperature, air flow and humidity can all affect the rate of transpiration. </a:t>
            </a:r>
            <a:endParaRPr lang="en-US" sz="2000" dirty="0"/>
          </a:p>
          <a:p>
            <a:pPr algn="ctr"/>
            <a:endParaRPr lang="en-GB" sz="2400" dirty="0"/>
          </a:p>
        </p:txBody>
      </p:sp>
    </p:spTree>
    <p:extLst>
      <p:ext uri="{BB962C8B-B14F-4D97-AF65-F5344CB8AC3E}">
        <p14:creationId xmlns:p14="http://schemas.microsoft.com/office/powerpoint/2010/main" val="20598344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746</Words>
  <Application>Microsoft Office PowerPoint</Application>
  <PresentationFormat>On-screen Show (4:3)</PresentationFormat>
  <Paragraphs>113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Symbol</vt:lpstr>
      <vt:lpstr>Office Theme</vt:lpstr>
      <vt:lpstr>PowerPoint Presentation</vt:lpstr>
      <vt:lpstr>PowerPoint Presentation</vt:lpstr>
      <vt:lpstr>PowerPoint Presentation</vt:lpstr>
      <vt:lpstr>PowerPoint Presentation</vt:lpstr>
      <vt:lpstr>Organisation Food tests</vt:lpstr>
      <vt:lpstr>PowerPoint Presentation</vt:lpstr>
      <vt:lpstr>PowerPoint Presentation</vt:lpstr>
      <vt:lpstr>PowerPoint Presentation</vt:lpstr>
      <vt:lpstr>PowerPoint Presentation</vt:lpstr>
    </vt:vector>
  </TitlesOfParts>
  <Company>St Bede's Inter Church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Sue Thaw</dc:creator>
  <cp:lastModifiedBy>Sue Thaw</cp:lastModifiedBy>
  <cp:revision>2</cp:revision>
  <dcterms:created xsi:type="dcterms:W3CDTF">2018-04-06T14:14:13Z</dcterms:created>
  <dcterms:modified xsi:type="dcterms:W3CDTF">2018-04-06T15:34:38Z</dcterms:modified>
</cp:coreProperties>
</file>