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67" r:id="rId3"/>
    <p:sldId id="268" r:id="rId4"/>
    <p:sldId id="260" r:id="rId5"/>
    <p:sldId id="270" r:id="rId6"/>
    <p:sldId id="261" r:id="rId7"/>
    <p:sldId id="265" r:id="rId8"/>
    <p:sldId id="266" r:id="rId9"/>
    <p:sldId id="271" r:id="rId10"/>
    <p:sldId id="264" r:id="rId11"/>
    <p:sldId id="272"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45" autoAdjust="0"/>
    <p:restoredTop sz="94660"/>
  </p:normalViewPr>
  <p:slideViewPr>
    <p:cSldViewPr snapToGrid="0">
      <p:cViewPr>
        <p:scale>
          <a:sx n="70" d="100"/>
          <a:sy n="70" d="100"/>
        </p:scale>
        <p:origin x="1014" y="714"/>
      </p:cViewPr>
      <p:guideLst/>
    </p:cSldViewPr>
  </p:slideViewPr>
  <p:notesTextViewPr>
    <p:cViewPr>
      <p:scale>
        <a:sx n="1" d="1"/>
        <a:sy n="1" d="1"/>
      </p:scale>
      <p:origin x="0" y="0"/>
    </p:cViewPr>
  </p:notesTextViewPr>
  <p:sorterViewPr>
    <p:cViewPr>
      <p:scale>
        <a:sx n="150" d="100"/>
        <a:sy n="150" d="100"/>
      </p:scale>
      <p:origin x="0" y="-72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4592F9B-A742-4036-9161-1819CA28EF80}" type="datetimeFigureOut">
              <a:rPr lang="en-GB" smtClean="0"/>
              <a:t>07/04/2018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FD4061-068E-4A4E-9C6D-337B18E8DD2B}" type="slidenum">
              <a:rPr lang="en-GB" smtClean="0"/>
              <a:t>‹#›</a:t>
            </a:fld>
            <a:endParaRPr lang="en-GB"/>
          </a:p>
        </p:txBody>
      </p:sp>
    </p:spTree>
    <p:extLst>
      <p:ext uri="{BB962C8B-B14F-4D97-AF65-F5344CB8AC3E}">
        <p14:creationId xmlns:p14="http://schemas.microsoft.com/office/powerpoint/2010/main" val="1880493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592F9B-A742-4036-9161-1819CA28EF80}" type="datetimeFigureOut">
              <a:rPr lang="en-GB" smtClean="0"/>
              <a:t>07/04/2018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FD4061-068E-4A4E-9C6D-337B18E8DD2B}" type="slidenum">
              <a:rPr lang="en-GB" smtClean="0"/>
              <a:t>‹#›</a:t>
            </a:fld>
            <a:endParaRPr lang="en-GB"/>
          </a:p>
        </p:txBody>
      </p:sp>
    </p:spTree>
    <p:extLst>
      <p:ext uri="{BB962C8B-B14F-4D97-AF65-F5344CB8AC3E}">
        <p14:creationId xmlns:p14="http://schemas.microsoft.com/office/powerpoint/2010/main" val="3069271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592F9B-A742-4036-9161-1819CA28EF80}" type="datetimeFigureOut">
              <a:rPr lang="en-GB" smtClean="0"/>
              <a:t>07/04/2018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FD4061-068E-4A4E-9C6D-337B18E8DD2B}" type="slidenum">
              <a:rPr lang="en-GB" smtClean="0"/>
              <a:t>‹#›</a:t>
            </a:fld>
            <a:endParaRPr lang="en-GB"/>
          </a:p>
        </p:txBody>
      </p:sp>
    </p:spTree>
    <p:extLst>
      <p:ext uri="{BB962C8B-B14F-4D97-AF65-F5344CB8AC3E}">
        <p14:creationId xmlns:p14="http://schemas.microsoft.com/office/powerpoint/2010/main" val="3098065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592F9B-A742-4036-9161-1819CA28EF80}" type="datetimeFigureOut">
              <a:rPr lang="en-GB" smtClean="0"/>
              <a:t>07/04/2018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FD4061-068E-4A4E-9C6D-337B18E8DD2B}" type="slidenum">
              <a:rPr lang="en-GB" smtClean="0"/>
              <a:t>‹#›</a:t>
            </a:fld>
            <a:endParaRPr lang="en-GB"/>
          </a:p>
        </p:txBody>
      </p:sp>
    </p:spTree>
    <p:extLst>
      <p:ext uri="{BB962C8B-B14F-4D97-AF65-F5344CB8AC3E}">
        <p14:creationId xmlns:p14="http://schemas.microsoft.com/office/powerpoint/2010/main" val="1283127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4592F9B-A742-4036-9161-1819CA28EF80}" type="datetimeFigureOut">
              <a:rPr lang="en-GB" smtClean="0"/>
              <a:t>07/04/2018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FD4061-068E-4A4E-9C6D-337B18E8DD2B}" type="slidenum">
              <a:rPr lang="en-GB" smtClean="0"/>
              <a:t>‹#›</a:t>
            </a:fld>
            <a:endParaRPr lang="en-GB"/>
          </a:p>
        </p:txBody>
      </p:sp>
    </p:spTree>
    <p:extLst>
      <p:ext uri="{BB962C8B-B14F-4D97-AF65-F5344CB8AC3E}">
        <p14:creationId xmlns:p14="http://schemas.microsoft.com/office/powerpoint/2010/main" val="3597873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4592F9B-A742-4036-9161-1819CA28EF80}" type="datetimeFigureOut">
              <a:rPr lang="en-GB" smtClean="0"/>
              <a:t>07/04/2018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FD4061-068E-4A4E-9C6D-337B18E8DD2B}" type="slidenum">
              <a:rPr lang="en-GB" smtClean="0"/>
              <a:t>‹#›</a:t>
            </a:fld>
            <a:endParaRPr lang="en-GB"/>
          </a:p>
        </p:txBody>
      </p:sp>
    </p:spTree>
    <p:extLst>
      <p:ext uri="{BB962C8B-B14F-4D97-AF65-F5344CB8AC3E}">
        <p14:creationId xmlns:p14="http://schemas.microsoft.com/office/powerpoint/2010/main" val="2650421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4592F9B-A742-4036-9161-1819CA28EF80}" type="datetimeFigureOut">
              <a:rPr lang="en-GB" smtClean="0"/>
              <a:t>07/04/2018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3FD4061-068E-4A4E-9C6D-337B18E8DD2B}" type="slidenum">
              <a:rPr lang="en-GB" smtClean="0"/>
              <a:t>‹#›</a:t>
            </a:fld>
            <a:endParaRPr lang="en-GB"/>
          </a:p>
        </p:txBody>
      </p:sp>
    </p:spTree>
    <p:extLst>
      <p:ext uri="{BB962C8B-B14F-4D97-AF65-F5344CB8AC3E}">
        <p14:creationId xmlns:p14="http://schemas.microsoft.com/office/powerpoint/2010/main" val="1724325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4592F9B-A742-4036-9161-1819CA28EF80}" type="datetimeFigureOut">
              <a:rPr lang="en-GB" smtClean="0"/>
              <a:t>07/04/2018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3FD4061-068E-4A4E-9C6D-337B18E8DD2B}" type="slidenum">
              <a:rPr lang="en-GB" smtClean="0"/>
              <a:t>‹#›</a:t>
            </a:fld>
            <a:endParaRPr lang="en-GB"/>
          </a:p>
        </p:txBody>
      </p:sp>
    </p:spTree>
    <p:extLst>
      <p:ext uri="{BB962C8B-B14F-4D97-AF65-F5344CB8AC3E}">
        <p14:creationId xmlns:p14="http://schemas.microsoft.com/office/powerpoint/2010/main" val="3559421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592F9B-A742-4036-9161-1819CA28EF80}" type="datetimeFigureOut">
              <a:rPr lang="en-GB" smtClean="0"/>
              <a:t>07/04/2018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3FD4061-068E-4A4E-9C6D-337B18E8DD2B}" type="slidenum">
              <a:rPr lang="en-GB" smtClean="0"/>
              <a:t>‹#›</a:t>
            </a:fld>
            <a:endParaRPr lang="en-GB"/>
          </a:p>
        </p:txBody>
      </p:sp>
    </p:spTree>
    <p:extLst>
      <p:ext uri="{BB962C8B-B14F-4D97-AF65-F5344CB8AC3E}">
        <p14:creationId xmlns:p14="http://schemas.microsoft.com/office/powerpoint/2010/main" val="3690436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4592F9B-A742-4036-9161-1819CA28EF80}" type="datetimeFigureOut">
              <a:rPr lang="en-GB" smtClean="0"/>
              <a:t>07/04/2018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FD4061-068E-4A4E-9C6D-337B18E8DD2B}" type="slidenum">
              <a:rPr lang="en-GB" smtClean="0"/>
              <a:t>‹#›</a:t>
            </a:fld>
            <a:endParaRPr lang="en-GB"/>
          </a:p>
        </p:txBody>
      </p:sp>
    </p:spTree>
    <p:extLst>
      <p:ext uri="{BB962C8B-B14F-4D97-AF65-F5344CB8AC3E}">
        <p14:creationId xmlns:p14="http://schemas.microsoft.com/office/powerpoint/2010/main" val="3119502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4592F9B-A742-4036-9161-1819CA28EF80}" type="datetimeFigureOut">
              <a:rPr lang="en-GB" smtClean="0"/>
              <a:t>07/04/2018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FD4061-068E-4A4E-9C6D-337B18E8DD2B}" type="slidenum">
              <a:rPr lang="en-GB" smtClean="0"/>
              <a:t>‹#›</a:t>
            </a:fld>
            <a:endParaRPr lang="en-GB"/>
          </a:p>
        </p:txBody>
      </p:sp>
    </p:spTree>
    <p:extLst>
      <p:ext uri="{BB962C8B-B14F-4D97-AF65-F5344CB8AC3E}">
        <p14:creationId xmlns:p14="http://schemas.microsoft.com/office/powerpoint/2010/main" val="1078117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592F9B-A742-4036-9161-1819CA28EF80}" type="datetimeFigureOut">
              <a:rPr lang="en-GB" smtClean="0"/>
              <a:t>07/04/2018</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FD4061-068E-4A4E-9C6D-337B18E8DD2B}" type="slidenum">
              <a:rPr lang="en-GB" smtClean="0"/>
              <a:t>‹#›</a:t>
            </a:fld>
            <a:endParaRPr lang="en-GB"/>
          </a:p>
        </p:txBody>
      </p:sp>
    </p:spTree>
    <p:extLst>
      <p:ext uri="{BB962C8B-B14F-4D97-AF65-F5344CB8AC3E}">
        <p14:creationId xmlns:p14="http://schemas.microsoft.com/office/powerpoint/2010/main" val="17623640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15.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1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rot="21048392">
            <a:off x="454591" y="1464567"/>
            <a:ext cx="2357414" cy="22784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 </a:t>
            </a:r>
            <a:endParaRPr lang="en-GB" dirty="0">
              <a:solidFill>
                <a:schemeClr val="tx1"/>
              </a:solidFill>
            </a:endParaRPr>
          </a:p>
        </p:txBody>
      </p:sp>
      <p:pic>
        <p:nvPicPr>
          <p:cNvPr id="8" name="Picture 25" descr="Illustration of a yellow banan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1172507">
            <a:off x="1160647" y="1525328"/>
            <a:ext cx="530969" cy="409957"/>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rot="20902808">
            <a:off x="3780009" y="1414922"/>
            <a:ext cx="2326954" cy="23521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mj-lt"/>
              <a:buAutoNum type="arabicPeriod"/>
            </a:pPr>
            <a:r>
              <a:rPr lang="en-GB" dirty="0"/>
              <a:t>Why might heart valves need to be replaced?</a:t>
            </a:r>
          </a:p>
          <a:p>
            <a:pPr marL="457200" indent="-457200">
              <a:buFont typeface="+mj-lt"/>
              <a:buAutoNum type="arabicPeriod"/>
            </a:pPr>
            <a:endParaRPr lang="en-GB" dirty="0"/>
          </a:p>
          <a:p>
            <a:pPr algn="ctr"/>
            <a:endParaRPr lang="en-GB" dirty="0"/>
          </a:p>
        </p:txBody>
      </p:sp>
      <p:pic>
        <p:nvPicPr>
          <p:cNvPr id="16" name="Picture 21" descr="Illustration of an orange sli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902808">
            <a:off x="4260210" y="1484596"/>
            <a:ext cx="864170" cy="567041"/>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19"/>
          <p:cNvSpPr/>
          <p:nvPr/>
        </p:nvSpPr>
        <p:spPr>
          <a:xfrm rot="518680">
            <a:off x="6195001" y="3726527"/>
            <a:ext cx="2257710" cy="24933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endParaRPr lang="en-GB" sz="2000" dirty="0">
              <a:solidFill>
                <a:schemeClr val="tx1"/>
              </a:solidFill>
            </a:endParaRPr>
          </a:p>
          <a:p>
            <a:pPr algn="ctr"/>
            <a:r>
              <a:rPr lang="en-GB" sz="2000" dirty="0">
                <a:solidFill>
                  <a:schemeClr val="tx1"/>
                </a:solidFill>
              </a:rPr>
              <a:t>What is the difference between a gene and a genome?</a:t>
            </a:r>
          </a:p>
        </p:txBody>
      </p:sp>
      <p:pic>
        <p:nvPicPr>
          <p:cNvPr id="21" name="Picture 22" descr="C:\Users\Sue\AppData\Local\Microsoft\Windows\INetCache\IE\84DGYH3T\MC900436911[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18680">
            <a:off x="7049046" y="3911062"/>
            <a:ext cx="697620" cy="610341"/>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24"/>
          <p:cNvSpPr/>
          <p:nvPr/>
        </p:nvSpPr>
        <p:spPr>
          <a:xfrm rot="21219887">
            <a:off x="6778643" y="898844"/>
            <a:ext cx="1953956" cy="22296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tx1"/>
              </a:solidFill>
            </a:endParaRPr>
          </a:p>
          <a:p>
            <a:pPr algn="ctr"/>
            <a:endParaRPr lang="en-GB" sz="2000" dirty="0" smtClean="0">
              <a:solidFill>
                <a:schemeClr val="tx1"/>
              </a:solidFill>
            </a:endParaRPr>
          </a:p>
          <a:p>
            <a:pPr algn="ctr"/>
            <a:r>
              <a:rPr lang="en-GB" sz="2000" dirty="0">
                <a:solidFill>
                  <a:schemeClr val="tx1"/>
                </a:solidFill>
              </a:rPr>
              <a:t>Draw a diagram of a cell and label where the DNA is found.</a:t>
            </a:r>
          </a:p>
          <a:p>
            <a:pPr algn="ctr"/>
            <a:endParaRPr lang="en-GB" sz="2000" dirty="0">
              <a:solidFill>
                <a:schemeClr val="tx1"/>
              </a:solidFill>
            </a:endParaRPr>
          </a:p>
        </p:txBody>
      </p:sp>
      <p:pic>
        <p:nvPicPr>
          <p:cNvPr id="26" name="Picture 33" descr="Illustration of strawberri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1219887">
            <a:off x="7238218" y="976979"/>
            <a:ext cx="746510" cy="617194"/>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a:off x="-3708" y="10416"/>
            <a:ext cx="5146858" cy="1015663"/>
          </a:xfrm>
          <a:prstGeom prst="rect">
            <a:avLst/>
          </a:prstGeom>
          <a:noFill/>
        </p:spPr>
        <p:txBody>
          <a:bodyPr wrap="none" rtlCol="0">
            <a:spAutoFit/>
          </a:bodyPr>
          <a:lstStyle/>
          <a:p>
            <a:r>
              <a:rPr lang="en-GB" sz="6000" b="1" dirty="0" smtClean="0"/>
              <a:t>5 a day revision</a:t>
            </a:r>
            <a:endParaRPr lang="en-GB" sz="6000" b="1" dirty="0"/>
          </a:p>
        </p:txBody>
      </p:sp>
      <p:sp>
        <p:nvSpPr>
          <p:cNvPr id="28" name="TextBox 27"/>
          <p:cNvSpPr txBox="1"/>
          <p:nvPr/>
        </p:nvSpPr>
        <p:spPr>
          <a:xfrm>
            <a:off x="5172631" y="95683"/>
            <a:ext cx="4013406" cy="677108"/>
          </a:xfrm>
          <a:prstGeom prst="rect">
            <a:avLst/>
          </a:prstGeom>
          <a:noFill/>
        </p:spPr>
        <p:txBody>
          <a:bodyPr wrap="none" rtlCol="0">
            <a:spAutoFit/>
          </a:bodyPr>
          <a:lstStyle/>
          <a:p>
            <a:pPr algn="ctr"/>
            <a:r>
              <a:rPr lang="en-GB" sz="2000" b="1" dirty="0"/>
              <a:t>Inheritance, Variation and Evolution</a:t>
            </a:r>
            <a:endParaRPr lang="en-GB" sz="1600" b="1" dirty="0"/>
          </a:p>
          <a:p>
            <a:pPr algn="ctr"/>
            <a:r>
              <a:rPr lang="en-GB" dirty="0" smtClean="0"/>
              <a:t>DNA and the genome</a:t>
            </a:r>
            <a:endParaRPr lang="en-GB" dirty="0"/>
          </a:p>
        </p:txBody>
      </p:sp>
      <p:sp>
        <p:nvSpPr>
          <p:cNvPr id="3" name="TextBox 2"/>
          <p:cNvSpPr txBox="1"/>
          <p:nvPr/>
        </p:nvSpPr>
        <p:spPr>
          <a:xfrm rot="21096682">
            <a:off x="483391" y="2555922"/>
            <a:ext cx="2439222" cy="707886"/>
          </a:xfrm>
          <a:prstGeom prst="rect">
            <a:avLst/>
          </a:prstGeom>
          <a:noFill/>
        </p:spPr>
        <p:txBody>
          <a:bodyPr wrap="square" rtlCol="0">
            <a:spAutoFit/>
          </a:bodyPr>
          <a:lstStyle/>
          <a:p>
            <a:pPr algn="ctr"/>
            <a:r>
              <a:rPr lang="en-GB" sz="2000" dirty="0" smtClean="0"/>
              <a:t>What is DNA?</a:t>
            </a:r>
            <a:endParaRPr lang="en-GB" sz="2000" dirty="0"/>
          </a:p>
          <a:p>
            <a:pPr algn="ctr"/>
            <a:endParaRPr lang="en-GB" sz="2000" dirty="0"/>
          </a:p>
        </p:txBody>
      </p:sp>
      <p:sp>
        <p:nvSpPr>
          <p:cNvPr id="4" name="TextBox 3"/>
          <p:cNvSpPr txBox="1"/>
          <p:nvPr/>
        </p:nvSpPr>
        <p:spPr>
          <a:xfrm rot="20957676">
            <a:off x="3821861" y="2255402"/>
            <a:ext cx="2300999" cy="1292662"/>
          </a:xfrm>
          <a:prstGeom prst="rect">
            <a:avLst/>
          </a:prstGeom>
          <a:noFill/>
        </p:spPr>
        <p:txBody>
          <a:bodyPr wrap="square" rtlCol="0">
            <a:spAutoFit/>
          </a:bodyPr>
          <a:lstStyle/>
          <a:p>
            <a:pPr algn="ctr"/>
            <a:r>
              <a:rPr lang="en-GB" sz="2000" dirty="0" smtClean="0"/>
              <a:t>What is the name of the structures that contain DNA?</a:t>
            </a:r>
            <a:endParaRPr lang="en-GB" sz="2000" dirty="0"/>
          </a:p>
          <a:p>
            <a:pPr algn="ctr"/>
            <a:endParaRPr lang="en-GB" dirty="0"/>
          </a:p>
        </p:txBody>
      </p:sp>
      <p:grpSp>
        <p:nvGrpSpPr>
          <p:cNvPr id="11" name="Group 10"/>
          <p:cNvGrpSpPr/>
          <p:nvPr/>
        </p:nvGrpSpPr>
        <p:grpSpPr>
          <a:xfrm>
            <a:off x="1426131" y="4570366"/>
            <a:ext cx="4032449" cy="1943560"/>
            <a:chOff x="1835695" y="4216233"/>
            <a:chExt cx="4032449" cy="1943560"/>
          </a:xfrm>
        </p:grpSpPr>
        <p:sp>
          <p:nvSpPr>
            <p:cNvPr id="9" name="Rectangle 8"/>
            <p:cNvSpPr/>
            <p:nvPr/>
          </p:nvSpPr>
          <p:spPr>
            <a:xfrm>
              <a:off x="1835695" y="4216233"/>
              <a:ext cx="4032449" cy="18050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chemeClr val="tx1"/>
                </a:solidFill>
              </a:endParaRPr>
            </a:p>
          </p:txBody>
        </p:sp>
        <p:pic>
          <p:nvPicPr>
            <p:cNvPr id="10" name="Picture 31" descr="Illustration of a watermelon slic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908466">
              <a:off x="3324722" y="4329818"/>
              <a:ext cx="691689" cy="48109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835695" y="4836354"/>
              <a:ext cx="4032449" cy="1323439"/>
            </a:xfrm>
            <a:prstGeom prst="rect">
              <a:avLst/>
            </a:prstGeom>
            <a:noFill/>
          </p:spPr>
          <p:txBody>
            <a:bodyPr wrap="square" rtlCol="0">
              <a:spAutoFit/>
            </a:bodyPr>
            <a:lstStyle/>
            <a:p>
              <a:pPr algn="ctr"/>
              <a:r>
                <a:rPr lang="en-GB" sz="2000" dirty="0"/>
                <a:t>Give 3 reasons why studying the human genome is important.  </a:t>
              </a:r>
            </a:p>
            <a:p>
              <a:pPr algn="ctr"/>
              <a:r>
                <a:rPr lang="en-GB" sz="2000" dirty="0" smtClean="0"/>
                <a:t> </a:t>
              </a:r>
              <a:endParaRPr lang="en-GB" sz="2000" dirty="0"/>
            </a:p>
            <a:p>
              <a:pPr algn="ctr"/>
              <a:endParaRPr lang="en-GB" sz="2000" dirty="0"/>
            </a:p>
          </p:txBody>
        </p:sp>
      </p:grpSp>
    </p:spTree>
    <p:extLst>
      <p:ext uri="{BB962C8B-B14F-4D97-AF65-F5344CB8AC3E}">
        <p14:creationId xmlns:p14="http://schemas.microsoft.com/office/powerpoint/2010/main" val="14603651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rot="21367118">
            <a:off x="365733" y="1191292"/>
            <a:ext cx="2047167" cy="21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tx1"/>
              </a:solidFill>
            </a:endParaRPr>
          </a:p>
          <a:p>
            <a:pPr algn="ctr"/>
            <a:r>
              <a:rPr lang="en-GB" dirty="0" smtClean="0">
                <a:solidFill>
                  <a:schemeClr val="tx1"/>
                </a:solidFill>
              </a:rPr>
              <a:t>State 5 reasons that make bacteria ideal for use in industrial and genetic processes. </a:t>
            </a:r>
            <a:endParaRPr lang="en-GB" dirty="0">
              <a:solidFill>
                <a:schemeClr val="tx1"/>
              </a:solidFill>
            </a:endParaRPr>
          </a:p>
        </p:txBody>
      </p:sp>
      <p:pic>
        <p:nvPicPr>
          <p:cNvPr id="8" name="Picture 25" descr="Illustration of a yellow banan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1172507">
            <a:off x="980361" y="1248954"/>
            <a:ext cx="571130" cy="44096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467544" y="3868760"/>
            <a:ext cx="5141738" cy="281478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tx1"/>
              </a:solidFill>
            </a:endParaRPr>
          </a:p>
          <a:p>
            <a:pPr algn="ctr"/>
            <a:r>
              <a:rPr lang="en-GB" dirty="0" smtClean="0">
                <a:solidFill>
                  <a:schemeClr val="tx1"/>
                </a:solidFill>
              </a:rPr>
              <a:t>One example of genetic modification is the production of golden rice. Golden rice has a gene inserted that produces vitamin A. White rice does not contain vitamin A. Countries with people who eat mainly white rice have high levels of blindness due to a lack of vitamin A. </a:t>
            </a:r>
          </a:p>
          <a:p>
            <a:pPr algn="ctr"/>
            <a:r>
              <a:rPr lang="en-GB" dirty="0" smtClean="0">
                <a:solidFill>
                  <a:schemeClr val="tx1"/>
                </a:solidFill>
              </a:rPr>
              <a:t>Suggest why people in these countries may be more in favour of the genetic modification of organisms than people who live in the UK. </a:t>
            </a:r>
            <a:endParaRPr lang="en-GB" dirty="0">
              <a:solidFill>
                <a:schemeClr val="tx1"/>
              </a:solidFill>
            </a:endParaRPr>
          </a:p>
        </p:txBody>
      </p:sp>
      <p:pic>
        <p:nvPicPr>
          <p:cNvPr id="10" name="Picture 31" descr="Illustration of a watermelon sli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908466">
            <a:off x="2604566" y="3923693"/>
            <a:ext cx="463471" cy="322362"/>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rot="21239799">
            <a:off x="2942874" y="1215785"/>
            <a:ext cx="1828101" cy="154705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tx1"/>
              </a:solidFill>
            </a:endParaRPr>
          </a:p>
          <a:p>
            <a:pPr algn="ctr"/>
            <a:endParaRPr lang="en-GB" dirty="0" smtClean="0">
              <a:solidFill>
                <a:schemeClr val="tx1"/>
              </a:solidFill>
            </a:endParaRPr>
          </a:p>
          <a:p>
            <a:pPr algn="ctr"/>
            <a:r>
              <a:rPr lang="en-GB" dirty="0" smtClean="0">
                <a:solidFill>
                  <a:schemeClr val="tx1"/>
                </a:solidFill>
              </a:rPr>
              <a:t>Define </a:t>
            </a:r>
            <a:r>
              <a:rPr lang="en-GB" dirty="0">
                <a:solidFill>
                  <a:schemeClr val="tx1"/>
                </a:solidFill>
              </a:rPr>
              <a:t>genetic </a:t>
            </a:r>
            <a:r>
              <a:rPr lang="en-GB" dirty="0" smtClean="0">
                <a:solidFill>
                  <a:schemeClr val="tx1"/>
                </a:solidFill>
              </a:rPr>
              <a:t>modification.</a:t>
            </a:r>
            <a:endParaRPr lang="en-GB" dirty="0">
              <a:solidFill>
                <a:schemeClr val="tx1"/>
              </a:solidFill>
            </a:endParaRPr>
          </a:p>
        </p:txBody>
      </p:sp>
      <p:pic>
        <p:nvPicPr>
          <p:cNvPr id="16" name="Picture 21" descr="Illustration of an orange slic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1239799">
            <a:off x="3381536" y="1291369"/>
            <a:ext cx="864170" cy="572359"/>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19"/>
          <p:cNvSpPr/>
          <p:nvPr/>
        </p:nvSpPr>
        <p:spPr>
          <a:xfrm>
            <a:off x="5783807" y="2697768"/>
            <a:ext cx="3180681" cy="36321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2" descr="C:\Users\Sue\AppData\Local\Microsoft\Windows\INetCache\IE\84DGYH3T\MC900436911[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14433" y="2744672"/>
            <a:ext cx="407510" cy="356966"/>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24"/>
          <p:cNvSpPr/>
          <p:nvPr/>
        </p:nvSpPr>
        <p:spPr>
          <a:xfrm>
            <a:off x="5466383" y="974975"/>
            <a:ext cx="3491631" cy="152166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tx1"/>
              </a:solidFill>
            </a:endParaRPr>
          </a:p>
          <a:p>
            <a:pPr algn="ctr"/>
            <a:endParaRPr lang="en-GB" dirty="0">
              <a:solidFill>
                <a:schemeClr val="tx1"/>
              </a:solidFill>
            </a:endParaRPr>
          </a:p>
          <a:p>
            <a:pPr algn="ctr"/>
            <a:endParaRPr lang="en-GB" dirty="0" smtClean="0">
              <a:solidFill>
                <a:schemeClr val="tx1"/>
              </a:solidFill>
            </a:endParaRPr>
          </a:p>
          <a:p>
            <a:pPr algn="ctr"/>
            <a:r>
              <a:rPr lang="en-GB" dirty="0" smtClean="0">
                <a:solidFill>
                  <a:schemeClr val="tx1"/>
                </a:solidFill>
              </a:rPr>
              <a:t>Outline </a:t>
            </a:r>
            <a:r>
              <a:rPr lang="en-GB" dirty="0">
                <a:solidFill>
                  <a:schemeClr val="tx1"/>
                </a:solidFill>
              </a:rPr>
              <a:t>the steps in the process of genetic </a:t>
            </a:r>
            <a:r>
              <a:rPr lang="en-GB" dirty="0" smtClean="0">
                <a:solidFill>
                  <a:schemeClr val="tx1"/>
                </a:solidFill>
              </a:rPr>
              <a:t>modification and give 2 applications.  </a:t>
            </a:r>
            <a:endParaRPr lang="en-GB" dirty="0">
              <a:solidFill>
                <a:schemeClr val="tx1"/>
              </a:solidFill>
            </a:endParaRPr>
          </a:p>
          <a:p>
            <a:pPr algn="ctr"/>
            <a:endParaRPr lang="en-GB" dirty="0"/>
          </a:p>
        </p:txBody>
      </p:sp>
      <p:pic>
        <p:nvPicPr>
          <p:cNvPr id="26" name="Picture 33" descr="Illustration of strawberrie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84274" y="1075101"/>
            <a:ext cx="746510" cy="617194"/>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a:off x="30452" y="40848"/>
            <a:ext cx="5146858" cy="1015663"/>
          </a:xfrm>
          <a:prstGeom prst="rect">
            <a:avLst/>
          </a:prstGeom>
          <a:noFill/>
        </p:spPr>
        <p:txBody>
          <a:bodyPr wrap="none" rtlCol="0">
            <a:spAutoFit/>
          </a:bodyPr>
          <a:lstStyle/>
          <a:p>
            <a:r>
              <a:rPr lang="en-GB" sz="6000" b="1" dirty="0" smtClean="0"/>
              <a:t>5 a day revision</a:t>
            </a:r>
            <a:endParaRPr lang="en-GB" sz="6000" b="1" dirty="0"/>
          </a:p>
        </p:txBody>
      </p:sp>
      <p:sp>
        <p:nvSpPr>
          <p:cNvPr id="28" name="TextBox 27"/>
          <p:cNvSpPr txBox="1"/>
          <p:nvPr/>
        </p:nvSpPr>
        <p:spPr>
          <a:xfrm>
            <a:off x="5140468" y="55542"/>
            <a:ext cx="4003532" cy="646331"/>
          </a:xfrm>
          <a:prstGeom prst="rect">
            <a:avLst/>
          </a:prstGeom>
          <a:noFill/>
        </p:spPr>
        <p:txBody>
          <a:bodyPr wrap="none" rtlCol="0">
            <a:spAutoFit/>
          </a:bodyPr>
          <a:lstStyle/>
          <a:p>
            <a:pPr algn="ctr"/>
            <a:r>
              <a:rPr lang="en-GB" sz="2000" b="1" dirty="0" smtClean="0"/>
              <a:t>Inheritance, variation and evolution</a:t>
            </a:r>
            <a:endParaRPr lang="en-GB" sz="2000" b="1" dirty="0"/>
          </a:p>
          <a:p>
            <a:pPr algn="ctr"/>
            <a:r>
              <a:rPr lang="en-GB" sz="1600" b="1" dirty="0" smtClean="0"/>
              <a:t>Genetic modification</a:t>
            </a:r>
            <a:endParaRPr lang="en-GB" sz="1600" b="1" dirty="0"/>
          </a:p>
        </p:txBody>
      </p:sp>
      <p:sp>
        <p:nvSpPr>
          <p:cNvPr id="3" name="TextBox 2"/>
          <p:cNvSpPr txBox="1"/>
          <p:nvPr/>
        </p:nvSpPr>
        <p:spPr>
          <a:xfrm>
            <a:off x="5790279" y="3015265"/>
            <a:ext cx="3167735" cy="3293209"/>
          </a:xfrm>
          <a:prstGeom prst="rect">
            <a:avLst/>
          </a:prstGeom>
          <a:noFill/>
        </p:spPr>
        <p:txBody>
          <a:bodyPr wrap="square" rtlCol="0">
            <a:spAutoFit/>
          </a:bodyPr>
          <a:lstStyle/>
          <a:p>
            <a:r>
              <a:rPr lang="en-GB" sz="1600" dirty="0" smtClean="0"/>
              <a:t>Wheat can be genetically modified to be resistant to weed killer. This helps farmers to keep their crop free of weeds, maximise the yield and earn more profit.  However, some people are opposed to this idea. They think it is morally wrong to alter the DNA of living things (“playing God”). </a:t>
            </a:r>
          </a:p>
          <a:p>
            <a:endParaRPr lang="en-GB" sz="1600" dirty="0"/>
          </a:p>
          <a:p>
            <a:r>
              <a:rPr lang="en-GB" sz="1600" dirty="0" smtClean="0"/>
              <a:t>Describe 2 </a:t>
            </a:r>
            <a:r>
              <a:rPr lang="en-GB" sz="1600" b="1" dirty="0" smtClean="0"/>
              <a:t>other </a:t>
            </a:r>
            <a:r>
              <a:rPr lang="en-GB" sz="1600" dirty="0" smtClean="0"/>
              <a:t>arguments against the genetic modification of wheat to be resistant to weed killer. </a:t>
            </a:r>
            <a:endParaRPr lang="en-GB" sz="1600" dirty="0"/>
          </a:p>
        </p:txBody>
      </p:sp>
    </p:spTree>
    <p:extLst>
      <p:ext uri="{BB962C8B-B14F-4D97-AF65-F5344CB8AC3E}">
        <p14:creationId xmlns:p14="http://schemas.microsoft.com/office/powerpoint/2010/main" val="32586505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rot="21048392">
            <a:off x="708776" y="1462864"/>
            <a:ext cx="1811746" cy="15527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 </a:t>
            </a:r>
            <a:endParaRPr lang="en-GB" dirty="0">
              <a:solidFill>
                <a:schemeClr val="tx1"/>
              </a:solidFill>
            </a:endParaRPr>
          </a:p>
        </p:txBody>
      </p:sp>
      <p:pic>
        <p:nvPicPr>
          <p:cNvPr id="8" name="Picture 25" descr="Illustration of a yellow banan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1172507">
            <a:off x="1160647" y="1525328"/>
            <a:ext cx="530969" cy="409957"/>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rot="20902808">
            <a:off x="3156219" y="1412257"/>
            <a:ext cx="2844667" cy="23521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mj-lt"/>
              <a:buAutoNum type="arabicPeriod"/>
            </a:pPr>
            <a:r>
              <a:rPr lang="en-GB" dirty="0"/>
              <a:t>Why might heart valves need to be replaced?</a:t>
            </a:r>
          </a:p>
          <a:p>
            <a:pPr marL="457200" indent="-457200">
              <a:buFont typeface="+mj-lt"/>
              <a:buAutoNum type="arabicPeriod"/>
            </a:pPr>
            <a:endParaRPr lang="en-GB" dirty="0"/>
          </a:p>
          <a:p>
            <a:pPr algn="ctr"/>
            <a:endParaRPr lang="en-GB" dirty="0"/>
          </a:p>
        </p:txBody>
      </p:sp>
      <p:pic>
        <p:nvPicPr>
          <p:cNvPr id="16" name="Picture 21" descr="Illustration of an orange sli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902808">
            <a:off x="4055229" y="1444119"/>
            <a:ext cx="701927" cy="460582"/>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19"/>
          <p:cNvSpPr/>
          <p:nvPr/>
        </p:nvSpPr>
        <p:spPr>
          <a:xfrm rot="518680">
            <a:off x="6195001" y="3726527"/>
            <a:ext cx="2257710" cy="24933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endParaRPr lang="en-GB" sz="2000" dirty="0">
              <a:solidFill>
                <a:schemeClr val="tx1"/>
              </a:solidFill>
            </a:endParaRPr>
          </a:p>
          <a:p>
            <a:pPr algn="ctr"/>
            <a:r>
              <a:rPr lang="en-GB" sz="2000" dirty="0" smtClean="0">
                <a:solidFill>
                  <a:schemeClr val="tx1"/>
                </a:solidFill>
              </a:rPr>
              <a:t>In the Binomial system, humans are known as </a:t>
            </a:r>
            <a:r>
              <a:rPr lang="en-GB" sz="2000" i="1" dirty="0" smtClean="0">
                <a:solidFill>
                  <a:schemeClr val="tx1"/>
                </a:solidFill>
              </a:rPr>
              <a:t>Homo sapiens</a:t>
            </a:r>
            <a:r>
              <a:rPr lang="en-GB" sz="2000" dirty="0" smtClean="0">
                <a:solidFill>
                  <a:schemeClr val="tx1"/>
                </a:solidFill>
              </a:rPr>
              <a:t> – explain what this means.</a:t>
            </a:r>
            <a:endParaRPr lang="en-GB" sz="2000" dirty="0">
              <a:solidFill>
                <a:schemeClr val="tx1"/>
              </a:solidFill>
            </a:endParaRPr>
          </a:p>
        </p:txBody>
      </p:sp>
      <p:pic>
        <p:nvPicPr>
          <p:cNvPr id="21" name="Picture 22" descr="C:\Users\Sue\AppData\Local\Microsoft\Windows\INetCache\IE\84DGYH3T\MC900436911[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18680">
            <a:off x="7049046" y="3911062"/>
            <a:ext cx="697620" cy="610341"/>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24"/>
          <p:cNvSpPr/>
          <p:nvPr/>
        </p:nvSpPr>
        <p:spPr>
          <a:xfrm rot="21219887">
            <a:off x="6522759" y="913005"/>
            <a:ext cx="2210623" cy="22296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tx1"/>
              </a:solidFill>
            </a:endParaRPr>
          </a:p>
          <a:p>
            <a:pPr algn="ctr"/>
            <a:endParaRPr lang="en-GB" sz="2000" dirty="0" smtClean="0">
              <a:solidFill>
                <a:schemeClr val="tx1"/>
              </a:solidFill>
            </a:endParaRPr>
          </a:p>
          <a:p>
            <a:pPr algn="ctr"/>
            <a:r>
              <a:rPr lang="en-GB" sz="2000" dirty="0" smtClean="0">
                <a:solidFill>
                  <a:schemeClr val="tx1"/>
                </a:solidFill>
              </a:rPr>
              <a:t>Who proposed the 3 Domain system of classification and what are the 3 domains? </a:t>
            </a:r>
            <a:endParaRPr lang="en-GB" sz="2000" dirty="0">
              <a:solidFill>
                <a:schemeClr val="tx1"/>
              </a:solidFill>
            </a:endParaRPr>
          </a:p>
        </p:txBody>
      </p:sp>
      <p:pic>
        <p:nvPicPr>
          <p:cNvPr id="26" name="Picture 33" descr="Illustration of strawberri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1219887">
            <a:off x="7238218" y="976979"/>
            <a:ext cx="746510" cy="617194"/>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a:off x="0" y="20078"/>
            <a:ext cx="5146858" cy="1015663"/>
          </a:xfrm>
          <a:prstGeom prst="rect">
            <a:avLst/>
          </a:prstGeom>
          <a:noFill/>
        </p:spPr>
        <p:txBody>
          <a:bodyPr wrap="none" rtlCol="0">
            <a:spAutoFit/>
          </a:bodyPr>
          <a:lstStyle/>
          <a:p>
            <a:r>
              <a:rPr lang="en-GB" sz="6000" b="1" dirty="0" smtClean="0"/>
              <a:t>5 a day revision</a:t>
            </a:r>
            <a:endParaRPr lang="en-GB" sz="6000" b="1" dirty="0"/>
          </a:p>
        </p:txBody>
      </p:sp>
      <p:sp>
        <p:nvSpPr>
          <p:cNvPr id="28" name="TextBox 27"/>
          <p:cNvSpPr txBox="1"/>
          <p:nvPr/>
        </p:nvSpPr>
        <p:spPr>
          <a:xfrm>
            <a:off x="5005373" y="34125"/>
            <a:ext cx="4003532" cy="677108"/>
          </a:xfrm>
          <a:prstGeom prst="rect">
            <a:avLst/>
          </a:prstGeom>
          <a:noFill/>
        </p:spPr>
        <p:txBody>
          <a:bodyPr wrap="none" rtlCol="0">
            <a:spAutoFit/>
          </a:bodyPr>
          <a:lstStyle/>
          <a:p>
            <a:r>
              <a:rPr lang="en-GB" sz="2000" b="1" dirty="0" smtClean="0"/>
              <a:t>Inheritance</a:t>
            </a:r>
            <a:r>
              <a:rPr lang="en-GB" sz="2000" b="1" dirty="0"/>
              <a:t>, variation and evolution</a:t>
            </a:r>
          </a:p>
          <a:p>
            <a:pPr algn="ctr"/>
            <a:r>
              <a:rPr lang="en-GB" dirty="0" smtClean="0"/>
              <a:t>Classification </a:t>
            </a:r>
            <a:r>
              <a:rPr lang="en-GB" dirty="0" smtClean="0"/>
              <a:t>of living organisms</a:t>
            </a:r>
            <a:endParaRPr lang="en-GB" dirty="0"/>
          </a:p>
        </p:txBody>
      </p:sp>
      <p:sp>
        <p:nvSpPr>
          <p:cNvPr id="3" name="TextBox 2"/>
          <p:cNvSpPr txBox="1"/>
          <p:nvPr/>
        </p:nvSpPr>
        <p:spPr>
          <a:xfrm rot="21096682">
            <a:off x="413686" y="2084392"/>
            <a:ext cx="2439222" cy="1015663"/>
          </a:xfrm>
          <a:prstGeom prst="rect">
            <a:avLst/>
          </a:prstGeom>
          <a:noFill/>
        </p:spPr>
        <p:txBody>
          <a:bodyPr wrap="square" rtlCol="0">
            <a:spAutoFit/>
          </a:bodyPr>
          <a:lstStyle/>
          <a:p>
            <a:pPr algn="ctr"/>
            <a:r>
              <a:rPr lang="en-GB" sz="2000" dirty="0" smtClean="0"/>
              <a:t>What is classification?</a:t>
            </a:r>
            <a:endParaRPr lang="en-GB" sz="2000" dirty="0"/>
          </a:p>
          <a:p>
            <a:pPr algn="ctr"/>
            <a:endParaRPr lang="en-GB" sz="2000" dirty="0"/>
          </a:p>
        </p:txBody>
      </p:sp>
      <p:sp>
        <p:nvSpPr>
          <p:cNvPr id="4" name="TextBox 3"/>
          <p:cNvSpPr txBox="1"/>
          <p:nvPr/>
        </p:nvSpPr>
        <p:spPr>
          <a:xfrm rot="20957676">
            <a:off x="3187316" y="1956250"/>
            <a:ext cx="2967746" cy="1908215"/>
          </a:xfrm>
          <a:prstGeom prst="rect">
            <a:avLst/>
          </a:prstGeom>
          <a:noFill/>
        </p:spPr>
        <p:txBody>
          <a:bodyPr wrap="square" rtlCol="0">
            <a:spAutoFit/>
          </a:bodyPr>
          <a:lstStyle/>
          <a:p>
            <a:pPr algn="ctr"/>
            <a:r>
              <a:rPr lang="en-GB" sz="2000" dirty="0" smtClean="0"/>
              <a:t>The </a:t>
            </a:r>
            <a:r>
              <a:rPr lang="en-GB" sz="2000" dirty="0" err="1" smtClean="0"/>
              <a:t>Linnean</a:t>
            </a:r>
            <a:r>
              <a:rPr lang="en-GB" sz="2000" dirty="0" smtClean="0"/>
              <a:t> system divides organisms into kingdoms and smaller subgroups – what are the subgroups? </a:t>
            </a:r>
            <a:endParaRPr lang="en-GB" sz="2000" dirty="0"/>
          </a:p>
          <a:p>
            <a:pPr algn="ctr"/>
            <a:endParaRPr lang="en-GB" dirty="0"/>
          </a:p>
        </p:txBody>
      </p:sp>
      <p:sp>
        <p:nvSpPr>
          <p:cNvPr id="9" name="Rectangle 8"/>
          <p:cNvSpPr/>
          <p:nvPr/>
        </p:nvSpPr>
        <p:spPr>
          <a:xfrm>
            <a:off x="596371" y="4391314"/>
            <a:ext cx="4862209" cy="198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chemeClr val="tx1"/>
              </a:solidFill>
            </a:endParaRPr>
          </a:p>
        </p:txBody>
      </p:sp>
      <p:sp>
        <p:nvSpPr>
          <p:cNvPr id="6" name="TextBox 5"/>
          <p:cNvSpPr txBox="1"/>
          <p:nvPr/>
        </p:nvSpPr>
        <p:spPr>
          <a:xfrm>
            <a:off x="638117" y="4488006"/>
            <a:ext cx="2785828" cy="2246769"/>
          </a:xfrm>
          <a:prstGeom prst="rect">
            <a:avLst/>
          </a:prstGeom>
          <a:noFill/>
        </p:spPr>
        <p:txBody>
          <a:bodyPr wrap="square" rtlCol="0">
            <a:spAutoFit/>
          </a:bodyPr>
          <a:lstStyle/>
          <a:p>
            <a:pPr algn="ctr"/>
            <a:r>
              <a:rPr lang="en-GB" sz="2000" dirty="0" smtClean="0"/>
              <a:t>Explain how this evolutionary tree shows that whales and dolphins are more closely related to each other than either are to sharks.  </a:t>
            </a:r>
            <a:endParaRPr lang="en-GB" sz="2000" dirty="0"/>
          </a:p>
          <a:p>
            <a:pPr algn="ctr"/>
            <a:endParaRPr lang="en-GB" sz="2000" dirty="0"/>
          </a:p>
        </p:txBody>
      </p:sp>
      <p:pic>
        <p:nvPicPr>
          <p:cNvPr id="18" name="Picture 17"/>
          <p:cNvPicPr>
            <a:picLocks noChangeAspect="1"/>
          </p:cNvPicPr>
          <p:nvPr/>
        </p:nvPicPr>
        <p:blipFill>
          <a:blip r:embed="rId6"/>
          <a:stretch>
            <a:fillRect/>
          </a:stretch>
        </p:blipFill>
        <p:spPr>
          <a:xfrm>
            <a:off x="3401047" y="4670838"/>
            <a:ext cx="1963950" cy="1563586"/>
          </a:xfrm>
          <a:prstGeom prst="rect">
            <a:avLst/>
          </a:prstGeom>
        </p:spPr>
      </p:pic>
      <p:pic>
        <p:nvPicPr>
          <p:cNvPr id="10" name="Picture 31" descr="Illustration of a watermelon slic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908466">
            <a:off x="4834067" y="4298215"/>
            <a:ext cx="691689" cy="481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401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rot="21048392">
            <a:off x="454591" y="1464567"/>
            <a:ext cx="2357414" cy="22784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 </a:t>
            </a:r>
            <a:endParaRPr lang="en-GB" dirty="0">
              <a:solidFill>
                <a:schemeClr val="tx1"/>
              </a:solidFill>
            </a:endParaRPr>
          </a:p>
        </p:txBody>
      </p:sp>
      <p:pic>
        <p:nvPicPr>
          <p:cNvPr id="8" name="Picture 25" descr="Illustration of a yellow banan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1172507">
            <a:off x="1160647" y="1525328"/>
            <a:ext cx="530969" cy="409957"/>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rot="20902808">
            <a:off x="3511898" y="1442203"/>
            <a:ext cx="2597841" cy="23521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mj-lt"/>
              <a:buAutoNum type="arabicPeriod"/>
            </a:pPr>
            <a:r>
              <a:rPr lang="en-GB" dirty="0"/>
              <a:t>Why might heart valves need to be replaced?</a:t>
            </a:r>
          </a:p>
          <a:p>
            <a:pPr marL="457200" indent="-457200">
              <a:buFont typeface="+mj-lt"/>
              <a:buAutoNum type="arabicPeriod"/>
            </a:pPr>
            <a:endParaRPr lang="en-GB" dirty="0"/>
          </a:p>
          <a:p>
            <a:pPr algn="ctr"/>
            <a:endParaRPr lang="en-GB" dirty="0"/>
          </a:p>
        </p:txBody>
      </p:sp>
      <p:pic>
        <p:nvPicPr>
          <p:cNvPr id="16" name="Picture 21" descr="Illustration of an orange sli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902808">
            <a:off x="4249244" y="1505695"/>
            <a:ext cx="667783" cy="438178"/>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19"/>
          <p:cNvSpPr/>
          <p:nvPr/>
        </p:nvSpPr>
        <p:spPr>
          <a:xfrm rot="518680">
            <a:off x="6195001" y="3726527"/>
            <a:ext cx="2257710" cy="24933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endParaRPr lang="en-GB" sz="2000" dirty="0">
              <a:solidFill>
                <a:schemeClr val="tx1"/>
              </a:solidFill>
            </a:endParaRPr>
          </a:p>
          <a:p>
            <a:pPr algn="ctr"/>
            <a:r>
              <a:rPr lang="en-GB" sz="2000" dirty="0" smtClean="0">
                <a:solidFill>
                  <a:schemeClr val="tx1"/>
                </a:solidFill>
              </a:rPr>
              <a:t>Compare and contrast the 2 types of reproduction. </a:t>
            </a:r>
            <a:endParaRPr lang="en-GB" sz="2000" dirty="0">
              <a:solidFill>
                <a:schemeClr val="tx1"/>
              </a:solidFill>
            </a:endParaRPr>
          </a:p>
        </p:txBody>
      </p:sp>
      <p:pic>
        <p:nvPicPr>
          <p:cNvPr id="21" name="Picture 22" descr="C:\Users\Sue\AppData\Local\Microsoft\Windows\INetCache\IE\84DGYH3T\MC900436911[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18680">
            <a:off x="7049046" y="3911062"/>
            <a:ext cx="697620" cy="610341"/>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24"/>
          <p:cNvSpPr/>
          <p:nvPr/>
        </p:nvSpPr>
        <p:spPr>
          <a:xfrm rot="21219887">
            <a:off x="6778643" y="898844"/>
            <a:ext cx="1953956" cy="22296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tx1"/>
              </a:solidFill>
            </a:endParaRPr>
          </a:p>
          <a:p>
            <a:pPr algn="ctr"/>
            <a:endParaRPr lang="en-GB" sz="2000" dirty="0" smtClean="0">
              <a:solidFill>
                <a:schemeClr val="tx1"/>
              </a:solidFill>
            </a:endParaRPr>
          </a:p>
          <a:p>
            <a:pPr algn="ctr"/>
            <a:r>
              <a:rPr lang="en-GB" sz="2000" dirty="0" smtClean="0">
                <a:solidFill>
                  <a:schemeClr val="tx1"/>
                </a:solidFill>
              </a:rPr>
              <a:t>What are the advantages and disadvantages of asexual reproduction?</a:t>
            </a:r>
            <a:endParaRPr lang="en-GB" sz="2000" dirty="0">
              <a:solidFill>
                <a:schemeClr val="tx1"/>
              </a:solidFill>
            </a:endParaRPr>
          </a:p>
        </p:txBody>
      </p:sp>
      <p:pic>
        <p:nvPicPr>
          <p:cNvPr id="26" name="Picture 33" descr="Illustration of strawberri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1219887">
            <a:off x="7238218" y="976979"/>
            <a:ext cx="746510" cy="617194"/>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a:off x="0" y="65463"/>
            <a:ext cx="5146858" cy="1015663"/>
          </a:xfrm>
          <a:prstGeom prst="rect">
            <a:avLst/>
          </a:prstGeom>
          <a:noFill/>
        </p:spPr>
        <p:txBody>
          <a:bodyPr wrap="none" rtlCol="0">
            <a:spAutoFit/>
          </a:bodyPr>
          <a:lstStyle/>
          <a:p>
            <a:r>
              <a:rPr lang="en-GB" sz="6000" b="1" dirty="0" smtClean="0"/>
              <a:t>5 a day revision</a:t>
            </a:r>
            <a:endParaRPr lang="en-GB" sz="6000" b="1" dirty="0"/>
          </a:p>
        </p:txBody>
      </p:sp>
      <p:sp>
        <p:nvSpPr>
          <p:cNvPr id="28" name="TextBox 27"/>
          <p:cNvSpPr txBox="1"/>
          <p:nvPr/>
        </p:nvSpPr>
        <p:spPr>
          <a:xfrm>
            <a:off x="5513681" y="25430"/>
            <a:ext cx="3620350" cy="646331"/>
          </a:xfrm>
          <a:prstGeom prst="rect">
            <a:avLst/>
          </a:prstGeom>
          <a:noFill/>
        </p:spPr>
        <p:txBody>
          <a:bodyPr wrap="none" rtlCol="0">
            <a:spAutoFit/>
          </a:bodyPr>
          <a:lstStyle/>
          <a:p>
            <a:pPr algn="ctr"/>
            <a:r>
              <a:rPr lang="en-GB" b="1" dirty="0"/>
              <a:t>Inheritance, Variation and Evolution</a:t>
            </a:r>
            <a:endParaRPr lang="en-GB" sz="1400" b="1" dirty="0"/>
          </a:p>
          <a:p>
            <a:pPr algn="ctr"/>
            <a:r>
              <a:rPr lang="en-GB" dirty="0" smtClean="0"/>
              <a:t>Reproduction</a:t>
            </a:r>
            <a:endParaRPr lang="en-GB" dirty="0"/>
          </a:p>
        </p:txBody>
      </p:sp>
      <p:sp>
        <p:nvSpPr>
          <p:cNvPr id="3" name="TextBox 2"/>
          <p:cNvSpPr txBox="1"/>
          <p:nvPr/>
        </p:nvSpPr>
        <p:spPr>
          <a:xfrm rot="21096682">
            <a:off x="483391" y="2402034"/>
            <a:ext cx="2439222" cy="1015663"/>
          </a:xfrm>
          <a:prstGeom prst="rect">
            <a:avLst/>
          </a:prstGeom>
          <a:noFill/>
        </p:spPr>
        <p:txBody>
          <a:bodyPr wrap="square" rtlCol="0">
            <a:spAutoFit/>
          </a:bodyPr>
          <a:lstStyle/>
          <a:p>
            <a:pPr algn="ctr"/>
            <a:r>
              <a:rPr lang="en-GB" sz="2000" dirty="0" smtClean="0"/>
              <a:t>List the 2 types of reproduction.</a:t>
            </a:r>
            <a:endParaRPr lang="en-GB" sz="2000" dirty="0"/>
          </a:p>
          <a:p>
            <a:pPr algn="ctr"/>
            <a:endParaRPr lang="en-GB" sz="2000" dirty="0"/>
          </a:p>
        </p:txBody>
      </p:sp>
      <p:sp>
        <p:nvSpPr>
          <p:cNvPr id="4" name="TextBox 3"/>
          <p:cNvSpPr txBox="1"/>
          <p:nvPr/>
        </p:nvSpPr>
        <p:spPr>
          <a:xfrm rot="20957676">
            <a:off x="3589718" y="2079731"/>
            <a:ext cx="2636659" cy="1908215"/>
          </a:xfrm>
          <a:prstGeom prst="rect">
            <a:avLst/>
          </a:prstGeom>
          <a:noFill/>
        </p:spPr>
        <p:txBody>
          <a:bodyPr wrap="square" rtlCol="0">
            <a:spAutoFit/>
          </a:bodyPr>
          <a:lstStyle/>
          <a:p>
            <a:pPr algn="ctr"/>
            <a:r>
              <a:rPr lang="en-GB" sz="2000" dirty="0" smtClean="0"/>
              <a:t>Name 2 organisms that use each of the methods of reproduction that you named.</a:t>
            </a:r>
            <a:endParaRPr lang="en-GB" sz="2000" dirty="0"/>
          </a:p>
          <a:p>
            <a:pPr algn="ctr"/>
            <a:endParaRPr lang="en-GB" dirty="0"/>
          </a:p>
        </p:txBody>
      </p:sp>
      <p:sp>
        <p:nvSpPr>
          <p:cNvPr id="9" name="Rectangle 8"/>
          <p:cNvSpPr/>
          <p:nvPr/>
        </p:nvSpPr>
        <p:spPr>
          <a:xfrm>
            <a:off x="983227" y="4570366"/>
            <a:ext cx="4475354" cy="18050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chemeClr val="tx1"/>
              </a:solidFill>
            </a:endParaRPr>
          </a:p>
        </p:txBody>
      </p:sp>
      <p:pic>
        <p:nvPicPr>
          <p:cNvPr id="10" name="Picture 31" descr="Illustration of a watermelon slic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908466">
            <a:off x="2915158" y="4683951"/>
            <a:ext cx="691689" cy="48109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426131" y="5190487"/>
            <a:ext cx="4032449" cy="707886"/>
          </a:xfrm>
          <a:prstGeom prst="rect">
            <a:avLst/>
          </a:prstGeom>
          <a:noFill/>
        </p:spPr>
        <p:txBody>
          <a:bodyPr wrap="square" rtlCol="0">
            <a:spAutoFit/>
          </a:bodyPr>
          <a:lstStyle/>
          <a:p>
            <a:pPr algn="ctr"/>
            <a:endParaRPr lang="en-GB" sz="2000" dirty="0"/>
          </a:p>
          <a:p>
            <a:pPr algn="ctr"/>
            <a:endParaRPr lang="en-GB" sz="2000" dirty="0"/>
          </a:p>
        </p:txBody>
      </p:sp>
      <p:sp>
        <p:nvSpPr>
          <p:cNvPr id="2" name="TextBox 1"/>
          <p:cNvSpPr txBox="1"/>
          <p:nvPr/>
        </p:nvSpPr>
        <p:spPr>
          <a:xfrm>
            <a:off x="1060250" y="5211545"/>
            <a:ext cx="4321307" cy="1015663"/>
          </a:xfrm>
          <a:prstGeom prst="rect">
            <a:avLst/>
          </a:prstGeom>
          <a:noFill/>
        </p:spPr>
        <p:txBody>
          <a:bodyPr wrap="square" rtlCol="0">
            <a:spAutoFit/>
          </a:bodyPr>
          <a:lstStyle/>
          <a:p>
            <a:pPr algn="ctr"/>
            <a:r>
              <a:rPr lang="en-GB" sz="2000" dirty="0" smtClean="0"/>
              <a:t>Explain why there is variation in the offspring produced from sexual reproduction and why this is important.</a:t>
            </a:r>
            <a:endParaRPr lang="en-GB" sz="2000" dirty="0"/>
          </a:p>
        </p:txBody>
      </p:sp>
    </p:spTree>
    <p:extLst>
      <p:ext uri="{BB962C8B-B14F-4D97-AF65-F5344CB8AC3E}">
        <p14:creationId xmlns:p14="http://schemas.microsoft.com/office/powerpoint/2010/main" val="823743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rot="21048392">
            <a:off x="454591" y="1464567"/>
            <a:ext cx="2357414" cy="22784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 </a:t>
            </a:r>
            <a:endParaRPr lang="en-GB" dirty="0">
              <a:solidFill>
                <a:schemeClr val="tx1"/>
              </a:solidFill>
            </a:endParaRPr>
          </a:p>
        </p:txBody>
      </p:sp>
      <p:pic>
        <p:nvPicPr>
          <p:cNvPr id="8" name="Picture 25" descr="Illustration of a yellow banan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1172507">
            <a:off x="1160647" y="1525328"/>
            <a:ext cx="530969" cy="409957"/>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rot="20902808">
            <a:off x="3780009" y="1414922"/>
            <a:ext cx="2326954" cy="23521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mj-lt"/>
              <a:buAutoNum type="arabicPeriod"/>
            </a:pPr>
            <a:r>
              <a:rPr lang="en-GB" dirty="0"/>
              <a:t>Why might heart valves need to be replaced?</a:t>
            </a:r>
          </a:p>
          <a:p>
            <a:pPr marL="457200" indent="-457200">
              <a:buFont typeface="+mj-lt"/>
              <a:buAutoNum type="arabicPeriod"/>
            </a:pPr>
            <a:endParaRPr lang="en-GB" dirty="0"/>
          </a:p>
          <a:p>
            <a:pPr algn="ctr"/>
            <a:endParaRPr lang="en-GB" dirty="0"/>
          </a:p>
        </p:txBody>
      </p:sp>
      <p:pic>
        <p:nvPicPr>
          <p:cNvPr id="16" name="Picture 21" descr="Illustration of an orange sli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902808">
            <a:off x="4260210" y="1484596"/>
            <a:ext cx="864170" cy="567041"/>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19"/>
          <p:cNvSpPr/>
          <p:nvPr/>
        </p:nvSpPr>
        <p:spPr>
          <a:xfrm rot="518680">
            <a:off x="6192583" y="3758513"/>
            <a:ext cx="2683328" cy="24933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smtClean="0">
              <a:solidFill>
                <a:srgbClr val="222222"/>
              </a:solidFill>
              <a:latin typeface="Arial" panose="020B0604020202020204" pitchFamily="34" charset="0"/>
            </a:endParaRPr>
          </a:p>
          <a:p>
            <a:pPr algn="ctr"/>
            <a:r>
              <a:rPr lang="en-US" sz="2000" dirty="0" smtClean="0">
                <a:solidFill>
                  <a:srgbClr val="222222"/>
                </a:solidFill>
              </a:rPr>
              <a:t>Compare mitosis and meiosis by </a:t>
            </a:r>
            <a:r>
              <a:rPr lang="en-US" sz="2000" dirty="0">
                <a:solidFill>
                  <a:srgbClr val="222222"/>
                </a:solidFill>
              </a:rPr>
              <a:t>referring to where each takes place and the kind of products that are made.</a:t>
            </a:r>
            <a:endParaRPr lang="en-GB" sz="2000" dirty="0"/>
          </a:p>
        </p:txBody>
      </p:sp>
      <p:pic>
        <p:nvPicPr>
          <p:cNvPr id="21" name="Picture 22" descr="C:\Users\Sue\AppData\Local\Microsoft\Windows\INetCache\IE\84DGYH3T\MC900436911[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18680">
            <a:off x="7232685" y="3733409"/>
            <a:ext cx="697620" cy="610341"/>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24"/>
          <p:cNvSpPr/>
          <p:nvPr/>
        </p:nvSpPr>
        <p:spPr>
          <a:xfrm rot="21219887">
            <a:off x="6778643" y="898844"/>
            <a:ext cx="1953956" cy="22296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tx1"/>
              </a:solidFill>
            </a:endParaRPr>
          </a:p>
          <a:p>
            <a:pPr algn="ctr"/>
            <a:endParaRPr lang="en-GB" sz="2000" dirty="0" smtClean="0">
              <a:solidFill>
                <a:schemeClr val="tx1"/>
              </a:solidFill>
            </a:endParaRPr>
          </a:p>
          <a:p>
            <a:pPr algn="ctr"/>
            <a:r>
              <a:rPr lang="en-GB" sz="2000" dirty="0">
                <a:solidFill>
                  <a:schemeClr val="tx1"/>
                </a:solidFill>
              </a:rPr>
              <a:t>Why are gametes produced by meiosis and not by mitosis?</a:t>
            </a:r>
          </a:p>
        </p:txBody>
      </p:sp>
      <p:pic>
        <p:nvPicPr>
          <p:cNvPr id="26" name="Picture 33" descr="Illustration of strawberri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1219887">
            <a:off x="7238218" y="976979"/>
            <a:ext cx="746510" cy="617194"/>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a:off x="-28858" y="-8279"/>
            <a:ext cx="5146858" cy="1015663"/>
          </a:xfrm>
          <a:prstGeom prst="rect">
            <a:avLst/>
          </a:prstGeom>
          <a:noFill/>
        </p:spPr>
        <p:txBody>
          <a:bodyPr wrap="none" rtlCol="0">
            <a:spAutoFit/>
          </a:bodyPr>
          <a:lstStyle/>
          <a:p>
            <a:r>
              <a:rPr lang="en-GB" sz="6000" b="1" dirty="0" smtClean="0"/>
              <a:t>5 a day revision</a:t>
            </a:r>
            <a:endParaRPr lang="en-GB" sz="6000" b="1" dirty="0"/>
          </a:p>
        </p:txBody>
      </p:sp>
      <p:sp>
        <p:nvSpPr>
          <p:cNvPr id="28" name="TextBox 27"/>
          <p:cNvSpPr txBox="1"/>
          <p:nvPr/>
        </p:nvSpPr>
        <p:spPr>
          <a:xfrm>
            <a:off x="5523650" y="71518"/>
            <a:ext cx="3620350" cy="646331"/>
          </a:xfrm>
          <a:prstGeom prst="rect">
            <a:avLst/>
          </a:prstGeom>
          <a:noFill/>
        </p:spPr>
        <p:txBody>
          <a:bodyPr wrap="none" rtlCol="0">
            <a:spAutoFit/>
          </a:bodyPr>
          <a:lstStyle/>
          <a:p>
            <a:pPr algn="ctr"/>
            <a:r>
              <a:rPr lang="en-GB" b="1" dirty="0"/>
              <a:t>Inheritance, Variation and Evolution</a:t>
            </a:r>
            <a:endParaRPr lang="en-GB" sz="1400" b="1" dirty="0"/>
          </a:p>
          <a:p>
            <a:pPr algn="ctr"/>
            <a:r>
              <a:rPr lang="en-GB" dirty="0" smtClean="0"/>
              <a:t>Meiosis</a:t>
            </a:r>
            <a:endParaRPr lang="en-GB" dirty="0"/>
          </a:p>
        </p:txBody>
      </p:sp>
      <p:sp>
        <p:nvSpPr>
          <p:cNvPr id="3" name="TextBox 2"/>
          <p:cNvSpPr txBox="1"/>
          <p:nvPr/>
        </p:nvSpPr>
        <p:spPr>
          <a:xfrm rot="21070626">
            <a:off x="466761" y="2249958"/>
            <a:ext cx="2439222" cy="1323439"/>
          </a:xfrm>
          <a:prstGeom prst="rect">
            <a:avLst/>
          </a:prstGeom>
          <a:noFill/>
        </p:spPr>
        <p:txBody>
          <a:bodyPr wrap="square" rtlCol="0">
            <a:spAutoFit/>
          </a:bodyPr>
          <a:lstStyle/>
          <a:p>
            <a:pPr algn="ctr"/>
            <a:r>
              <a:rPr lang="en-GB" sz="2000" dirty="0" smtClean="0"/>
              <a:t>How many cell divisions take place in meiosis?</a:t>
            </a:r>
            <a:endParaRPr lang="en-GB" sz="2000" dirty="0"/>
          </a:p>
          <a:p>
            <a:pPr algn="ctr"/>
            <a:endParaRPr lang="en-GB" sz="2000" dirty="0"/>
          </a:p>
        </p:txBody>
      </p:sp>
      <p:sp>
        <p:nvSpPr>
          <p:cNvPr id="4" name="TextBox 3"/>
          <p:cNvSpPr txBox="1"/>
          <p:nvPr/>
        </p:nvSpPr>
        <p:spPr>
          <a:xfrm rot="20957676">
            <a:off x="3822828" y="2196389"/>
            <a:ext cx="2300999" cy="984885"/>
          </a:xfrm>
          <a:prstGeom prst="rect">
            <a:avLst/>
          </a:prstGeom>
          <a:noFill/>
        </p:spPr>
        <p:txBody>
          <a:bodyPr wrap="square" rtlCol="0">
            <a:spAutoFit/>
          </a:bodyPr>
          <a:lstStyle/>
          <a:p>
            <a:pPr algn="ctr"/>
            <a:r>
              <a:rPr lang="en-GB" sz="2000" dirty="0" smtClean="0"/>
              <a:t>Describe what happens in meiosis?</a:t>
            </a:r>
            <a:endParaRPr lang="en-GB" sz="2000" dirty="0"/>
          </a:p>
          <a:p>
            <a:pPr algn="ctr"/>
            <a:endParaRPr lang="en-GB" dirty="0"/>
          </a:p>
        </p:txBody>
      </p:sp>
      <p:sp>
        <p:nvSpPr>
          <p:cNvPr id="9" name="Rectangle 8"/>
          <p:cNvSpPr/>
          <p:nvPr/>
        </p:nvSpPr>
        <p:spPr>
          <a:xfrm>
            <a:off x="444803" y="4261484"/>
            <a:ext cx="5013777" cy="246378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chemeClr val="tx1"/>
              </a:solidFill>
            </a:endParaRPr>
          </a:p>
        </p:txBody>
      </p:sp>
      <p:pic>
        <p:nvPicPr>
          <p:cNvPr id="34"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03189" y="4393595"/>
            <a:ext cx="2840255" cy="21995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31" descr="Illustration of a watermelon slic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908466">
            <a:off x="2547750" y="4451232"/>
            <a:ext cx="494033" cy="343619"/>
          </a:xfrm>
          <a:prstGeom prst="rect">
            <a:avLst/>
          </a:prstGeom>
          <a:noFill/>
          <a:extLst>
            <a:ext uri="{909E8E84-426E-40DD-AFC4-6F175D3DCCD1}">
              <a14:hiddenFill xmlns:a14="http://schemas.microsoft.com/office/drawing/2010/main">
                <a:solidFill>
                  <a:srgbClr val="FFFFFF"/>
                </a:solidFill>
              </a14:hiddenFill>
            </a:ext>
          </a:extLst>
        </p:spPr>
      </p:pic>
      <p:sp>
        <p:nvSpPr>
          <p:cNvPr id="35" name="TextBox 34"/>
          <p:cNvSpPr txBox="1"/>
          <p:nvPr/>
        </p:nvSpPr>
        <p:spPr>
          <a:xfrm>
            <a:off x="505863" y="4671107"/>
            <a:ext cx="2051402" cy="2308324"/>
          </a:xfrm>
          <a:prstGeom prst="rect">
            <a:avLst/>
          </a:prstGeom>
          <a:noFill/>
        </p:spPr>
        <p:txBody>
          <a:bodyPr wrap="square" rtlCol="0">
            <a:spAutoFit/>
          </a:bodyPr>
          <a:lstStyle/>
          <a:p>
            <a:r>
              <a:rPr lang="en-GB" sz="1600" dirty="0"/>
              <a:t>Every nucleus in the body cell of an elephant contains 56 chromosomes. Read the statements about cell division and put a tick in the correct box for each statement. </a:t>
            </a:r>
          </a:p>
          <a:p>
            <a:endParaRPr lang="en-GB" sz="1600" dirty="0"/>
          </a:p>
        </p:txBody>
      </p:sp>
    </p:spTree>
    <p:extLst>
      <p:ext uri="{BB962C8B-B14F-4D97-AF65-F5344CB8AC3E}">
        <p14:creationId xmlns:p14="http://schemas.microsoft.com/office/powerpoint/2010/main" val="36981143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rot="20307677">
            <a:off x="454900" y="1542580"/>
            <a:ext cx="1882530" cy="2114550"/>
            <a:chOff x="4644695" y="4008146"/>
            <a:chExt cx="1882530" cy="2114550"/>
          </a:xfrm>
        </p:grpSpPr>
        <p:grpSp>
          <p:nvGrpSpPr>
            <p:cNvPr id="16" name="Group 15"/>
            <p:cNvGrpSpPr/>
            <p:nvPr/>
          </p:nvGrpSpPr>
          <p:grpSpPr>
            <a:xfrm>
              <a:off x="4644695" y="4008146"/>
              <a:ext cx="1828101" cy="2114550"/>
              <a:chOff x="4644695" y="4008146"/>
              <a:chExt cx="1828101" cy="2114550"/>
            </a:xfrm>
          </p:grpSpPr>
          <p:sp>
            <p:nvSpPr>
              <p:cNvPr id="11" name="Rectangle 10"/>
              <p:cNvSpPr/>
              <p:nvPr/>
            </p:nvSpPr>
            <p:spPr>
              <a:xfrm>
                <a:off x="4644695" y="4008146"/>
                <a:ext cx="1828101" cy="21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25" descr="Illustration of a yellow banan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864830">
                <a:off x="5270555" y="4091849"/>
                <a:ext cx="645857" cy="498661"/>
              </a:xfrm>
              <a:prstGeom prst="rect">
                <a:avLst/>
              </a:prstGeom>
              <a:noFill/>
              <a:extLst>
                <a:ext uri="{909E8E84-426E-40DD-AFC4-6F175D3DCCD1}">
                  <a14:hiddenFill xmlns:a14="http://schemas.microsoft.com/office/drawing/2010/main">
                    <a:solidFill>
                      <a:srgbClr val="FFFFFF"/>
                    </a:solidFill>
                  </a14:hiddenFill>
                </a:ext>
              </a:extLst>
            </p:spPr>
          </p:pic>
        </p:grpSp>
        <p:sp>
          <p:nvSpPr>
            <p:cNvPr id="18" name="TextBox 17"/>
            <p:cNvSpPr txBox="1"/>
            <p:nvPr/>
          </p:nvSpPr>
          <p:spPr>
            <a:xfrm>
              <a:off x="4669850" y="4722816"/>
              <a:ext cx="1857375" cy="1323439"/>
            </a:xfrm>
            <a:prstGeom prst="rect">
              <a:avLst/>
            </a:prstGeom>
            <a:noFill/>
          </p:spPr>
          <p:txBody>
            <a:bodyPr wrap="square" rtlCol="0">
              <a:spAutoFit/>
            </a:bodyPr>
            <a:lstStyle/>
            <a:p>
              <a:pPr algn="ctr"/>
              <a:r>
                <a:rPr lang="en-GB" sz="2000" dirty="0" smtClean="0"/>
                <a:t>Define the terms:</a:t>
              </a:r>
            </a:p>
            <a:p>
              <a:pPr algn="ctr"/>
              <a:r>
                <a:rPr lang="en-GB" sz="2000" dirty="0" smtClean="0"/>
                <a:t>Dominant</a:t>
              </a:r>
            </a:p>
            <a:p>
              <a:pPr algn="ctr"/>
              <a:r>
                <a:rPr lang="en-GB" sz="2000" dirty="0" smtClean="0"/>
                <a:t>Recessive</a:t>
              </a:r>
              <a:endParaRPr lang="en-GB" sz="2000" dirty="0"/>
            </a:p>
          </p:txBody>
        </p:sp>
      </p:grpSp>
      <p:sp>
        <p:nvSpPr>
          <p:cNvPr id="8" name="Rectangle 7"/>
          <p:cNvSpPr/>
          <p:nvPr/>
        </p:nvSpPr>
        <p:spPr>
          <a:xfrm>
            <a:off x="661122" y="4729125"/>
            <a:ext cx="4823698" cy="181591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31" descr="Illustration of a watermelon sli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908466">
            <a:off x="2757814" y="4821319"/>
            <a:ext cx="691689" cy="481096"/>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p:cNvSpPr txBox="1"/>
          <p:nvPr/>
        </p:nvSpPr>
        <p:spPr>
          <a:xfrm>
            <a:off x="822406" y="5366432"/>
            <a:ext cx="4501130" cy="1015663"/>
          </a:xfrm>
          <a:prstGeom prst="rect">
            <a:avLst/>
          </a:prstGeom>
          <a:noFill/>
        </p:spPr>
        <p:txBody>
          <a:bodyPr wrap="square" rtlCol="0">
            <a:spAutoFit/>
          </a:bodyPr>
          <a:lstStyle/>
          <a:p>
            <a:pPr algn="ctr"/>
            <a:r>
              <a:rPr lang="en-GB" sz="2000" dirty="0" smtClean="0"/>
              <a:t>Why are males more likely to have sex-linked diseases such as haemophilia?</a:t>
            </a:r>
            <a:endParaRPr lang="en-GB" sz="2000" dirty="0">
              <a:sym typeface="Symbol"/>
            </a:endParaRPr>
          </a:p>
          <a:p>
            <a:pPr algn="ctr"/>
            <a:endParaRPr lang="en-GB" sz="2000" dirty="0"/>
          </a:p>
        </p:txBody>
      </p:sp>
      <p:sp>
        <p:nvSpPr>
          <p:cNvPr id="12" name="Rectangle 11"/>
          <p:cNvSpPr/>
          <p:nvPr/>
        </p:nvSpPr>
        <p:spPr>
          <a:xfrm rot="20681795">
            <a:off x="3625342" y="1457527"/>
            <a:ext cx="2370217" cy="21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1" descr="Illustration of an orange slic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0681795">
            <a:off x="4225960" y="1613131"/>
            <a:ext cx="832406" cy="567041"/>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rot="20681795">
            <a:off x="3669171" y="2120182"/>
            <a:ext cx="2418447" cy="1323439"/>
          </a:xfrm>
          <a:prstGeom prst="rect">
            <a:avLst/>
          </a:prstGeom>
          <a:noFill/>
        </p:spPr>
        <p:txBody>
          <a:bodyPr wrap="square" rtlCol="0">
            <a:spAutoFit/>
          </a:bodyPr>
          <a:lstStyle/>
          <a:p>
            <a:pPr algn="ctr"/>
            <a:r>
              <a:rPr lang="en-GB" sz="2000" dirty="0" smtClean="0"/>
              <a:t>Use a Punnet square to show the inheritance of sex chromosomes.</a:t>
            </a:r>
            <a:endParaRPr lang="en-GB" sz="2000" dirty="0"/>
          </a:p>
        </p:txBody>
      </p:sp>
      <p:grpSp>
        <p:nvGrpSpPr>
          <p:cNvPr id="26" name="Group 25"/>
          <p:cNvGrpSpPr/>
          <p:nvPr/>
        </p:nvGrpSpPr>
        <p:grpSpPr>
          <a:xfrm rot="1241159">
            <a:off x="6365285" y="4056763"/>
            <a:ext cx="1828101" cy="2114550"/>
            <a:chOff x="280988" y="1857375"/>
            <a:chExt cx="1828101" cy="2114550"/>
          </a:xfrm>
        </p:grpSpPr>
        <p:grpSp>
          <p:nvGrpSpPr>
            <p:cNvPr id="13" name="Group 12"/>
            <p:cNvGrpSpPr/>
            <p:nvPr/>
          </p:nvGrpSpPr>
          <p:grpSpPr>
            <a:xfrm>
              <a:off x="280988" y="1857375"/>
              <a:ext cx="1828101" cy="2114550"/>
              <a:chOff x="280988" y="1857375"/>
              <a:chExt cx="1828101" cy="2114550"/>
            </a:xfrm>
          </p:grpSpPr>
          <p:sp>
            <p:nvSpPr>
              <p:cNvPr id="9" name="Rectangle 8"/>
              <p:cNvSpPr/>
              <p:nvPr/>
            </p:nvSpPr>
            <p:spPr>
              <a:xfrm>
                <a:off x="280988" y="1857375"/>
                <a:ext cx="1828101" cy="21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2" descr="C:\Users\Sue\AppData\Local\Microsoft\Windows\INetCache\IE\84DGYH3T\MC900436911[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6228" y="1922537"/>
                <a:ext cx="697620" cy="610341"/>
              </a:xfrm>
              <a:prstGeom prst="rect">
                <a:avLst/>
              </a:prstGeom>
              <a:noFill/>
              <a:extLst>
                <a:ext uri="{909E8E84-426E-40DD-AFC4-6F175D3DCCD1}">
                  <a14:hiddenFill xmlns:a14="http://schemas.microsoft.com/office/drawing/2010/main">
                    <a:solidFill>
                      <a:srgbClr val="FFFFFF"/>
                    </a:solidFill>
                  </a14:hiddenFill>
                </a:ext>
              </a:extLst>
            </p:spPr>
          </p:pic>
        </p:grpSp>
        <p:sp>
          <p:nvSpPr>
            <p:cNvPr id="21" name="TextBox 20"/>
            <p:cNvSpPr txBox="1"/>
            <p:nvPr/>
          </p:nvSpPr>
          <p:spPr>
            <a:xfrm>
              <a:off x="295124" y="2541345"/>
              <a:ext cx="1813965" cy="1323439"/>
            </a:xfrm>
            <a:prstGeom prst="rect">
              <a:avLst/>
            </a:prstGeom>
            <a:noFill/>
          </p:spPr>
          <p:txBody>
            <a:bodyPr wrap="square" rtlCol="0">
              <a:spAutoFit/>
            </a:bodyPr>
            <a:lstStyle/>
            <a:p>
              <a:pPr algn="ctr"/>
              <a:r>
                <a:rPr lang="en-GB" sz="2000" dirty="0" smtClean="0"/>
                <a:t>Explain how some embryos develop into males?</a:t>
              </a:r>
              <a:endParaRPr lang="en-GB" sz="2000" dirty="0"/>
            </a:p>
          </p:txBody>
        </p:sp>
      </p:grpSp>
      <p:grpSp>
        <p:nvGrpSpPr>
          <p:cNvPr id="27" name="Group 26"/>
          <p:cNvGrpSpPr/>
          <p:nvPr/>
        </p:nvGrpSpPr>
        <p:grpSpPr>
          <a:xfrm rot="21028126">
            <a:off x="6616460" y="901124"/>
            <a:ext cx="2233053" cy="2507618"/>
            <a:chOff x="2235543" y="4210051"/>
            <a:chExt cx="2233053" cy="2507618"/>
          </a:xfrm>
        </p:grpSpPr>
        <p:grpSp>
          <p:nvGrpSpPr>
            <p:cNvPr id="17" name="Group 16"/>
            <p:cNvGrpSpPr/>
            <p:nvPr/>
          </p:nvGrpSpPr>
          <p:grpSpPr>
            <a:xfrm>
              <a:off x="2235543" y="4210051"/>
              <a:ext cx="2233053" cy="2507618"/>
              <a:chOff x="2235543" y="4210051"/>
              <a:chExt cx="2233053" cy="2507618"/>
            </a:xfrm>
          </p:grpSpPr>
          <p:sp>
            <p:nvSpPr>
              <p:cNvPr id="10" name="Rectangle 9"/>
              <p:cNvSpPr/>
              <p:nvPr/>
            </p:nvSpPr>
            <p:spPr>
              <a:xfrm>
                <a:off x="2235543" y="4210051"/>
                <a:ext cx="2233053" cy="250761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33" descr="Illustration of strawberrie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964908" y="4276725"/>
                <a:ext cx="746510" cy="617194"/>
              </a:xfrm>
              <a:prstGeom prst="rect">
                <a:avLst/>
              </a:prstGeom>
              <a:noFill/>
              <a:extLst>
                <a:ext uri="{909E8E84-426E-40DD-AFC4-6F175D3DCCD1}">
                  <a14:hiddenFill xmlns:a14="http://schemas.microsoft.com/office/drawing/2010/main">
                    <a:solidFill>
                      <a:srgbClr val="FFFFFF"/>
                    </a:solidFill>
                  </a14:hiddenFill>
                </a:ext>
              </a:extLst>
            </p:spPr>
          </p:pic>
        </p:grpSp>
        <p:sp>
          <p:nvSpPr>
            <p:cNvPr id="22" name="TextBox 21"/>
            <p:cNvSpPr txBox="1"/>
            <p:nvPr/>
          </p:nvSpPr>
          <p:spPr>
            <a:xfrm>
              <a:off x="2287416" y="5035291"/>
              <a:ext cx="2129072" cy="1323439"/>
            </a:xfrm>
            <a:prstGeom prst="rect">
              <a:avLst/>
            </a:prstGeom>
            <a:noFill/>
          </p:spPr>
          <p:txBody>
            <a:bodyPr wrap="square" rtlCol="0">
              <a:spAutoFit/>
            </a:bodyPr>
            <a:lstStyle/>
            <a:p>
              <a:pPr algn="ctr"/>
              <a:r>
                <a:rPr lang="en-GB" sz="2000" dirty="0" smtClean="0"/>
                <a:t>Henry VIII blamed his wives for not producing a male heir, was he right?</a:t>
              </a:r>
              <a:endParaRPr lang="en-GB" sz="2000" dirty="0"/>
            </a:p>
          </p:txBody>
        </p:sp>
      </p:grpSp>
      <p:sp>
        <p:nvSpPr>
          <p:cNvPr id="28" name="TextBox 27"/>
          <p:cNvSpPr txBox="1"/>
          <p:nvPr/>
        </p:nvSpPr>
        <p:spPr>
          <a:xfrm>
            <a:off x="0" y="109609"/>
            <a:ext cx="5146858" cy="1015663"/>
          </a:xfrm>
          <a:prstGeom prst="rect">
            <a:avLst/>
          </a:prstGeom>
          <a:noFill/>
        </p:spPr>
        <p:txBody>
          <a:bodyPr wrap="none" rtlCol="0">
            <a:spAutoFit/>
          </a:bodyPr>
          <a:lstStyle/>
          <a:p>
            <a:r>
              <a:rPr lang="en-GB" sz="6000" b="1" dirty="0" smtClean="0"/>
              <a:t>5 a day revision</a:t>
            </a:r>
            <a:endParaRPr lang="en-GB" sz="6000" b="1" dirty="0"/>
          </a:p>
        </p:txBody>
      </p:sp>
      <p:sp>
        <p:nvSpPr>
          <p:cNvPr id="2" name="TextBox 1"/>
          <p:cNvSpPr txBox="1"/>
          <p:nvPr/>
        </p:nvSpPr>
        <p:spPr>
          <a:xfrm>
            <a:off x="4517920" y="51112"/>
            <a:ext cx="5139903" cy="677108"/>
          </a:xfrm>
          <a:prstGeom prst="rect">
            <a:avLst/>
          </a:prstGeom>
          <a:noFill/>
        </p:spPr>
        <p:txBody>
          <a:bodyPr wrap="square" rtlCol="0">
            <a:spAutoFit/>
          </a:bodyPr>
          <a:lstStyle/>
          <a:p>
            <a:pPr algn="ctr"/>
            <a:r>
              <a:rPr lang="en-GB" sz="2000" b="1" dirty="0"/>
              <a:t>Inheritance, Variation and Evolution</a:t>
            </a:r>
          </a:p>
          <a:p>
            <a:pPr algn="ctr"/>
            <a:r>
              <a:rPr lang="en-GB" dirty="0" smtClean="0"/>
              <a:t>Sex chromosomes</a:t>
            </a:r>
            <a:endParaRPr lang="en-GB" sz="1600" dirty="0"/>
          </a:p>
        </p:txBody>
      </p:sp>
    </p:spTree>
    <p:extLst>
      <p:ext uri="{BB962C8B-B14F-4D97-AF65-F5344CB8AC3E}">
        <p14:creationId xmlns:p14="http://schemas.microsoft.com/office/powerpoint/2010/main" val="24548997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rot="21048392">
            <a:off x="327670" y="1092462"/>
            <a:ext cx="2357414" cy="16470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 </a:t>
            </a:r>
            <a:endParaRPr lang="en-GB" dirty="0">
              <a:solidFill>
                <a:schemeClr val="tx1"/>
              </a:solidFill>
            </a:endParaRPr>
          </a:p>
        </p:txBody>
      </p:sp>
      <p:pic>
        <p:nvPicPr>
          <p:cNvPr id="8" name="Picture 25" descr="Illustration of a yellow banan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1172507">
            <a:off x="1084163" y="1149168"/>
            <a:ext cx="530969" cy="409957"/>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rot="21015255">
            <a:off x="3164811" y="933317"/>
            <a:ext cx="2326954" cy="15491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mj-lt"/>
              <a:buAutoNum type="arabicPeriod"/>
            </a:pPr>
            <a:r>
              <a:rPr lang="en-GB" dirty="0"/>
              <a:t>Why might heart valves need to be replaced?</a:t>
            </a:r>
          </a:p>
          <a:p>
            <a:pPr marL="457200" indent="-457200">
              <a:buFont typeface="+mj-lt"/>
              <a:buAutoNum type="arabicPeriod"/>
            </a:pPr>
            <a:endParaRPr lang="en-GB" dirty="0"/>
          </a:p>
          <a:p>
            <a:pPr algn="ctr"/>
            <a:endParaRPr lang="en-GB" dirty="0"/>
          </a:p>
        </p:txBody>
      </p:sp>
      <p:pic>
        <p:nvPicPr>
          <p:cNvPr id="16" name="Picture 21" descr="Illustration of an orange sli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902808">
            <a:off x="3774404" y="1007106"/>
            <a:ext cx="825329" cy="541555"/>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19"/>
          <p:cNvSpPr/>
          <p:nvPr/>
        </p:nvSpPr>
        <p:spPr>
          <a:xfrm>
            <a:off x="6163542" y="3335081"/>
            <a:ext cx="2883929" cy="33539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endParaRPr lang="en-GB" sz="2000" dirty="0" smtClean="0">
              <a:solidFill>
                <a:schemeClr val="tx1"/>
              </a:solidFill>
            </a:endParaRPr>
          </a:p>
          <a:p>
            <a:pPr algn="ctr"/>
            <a:r>
              <a:rPr lang="en-US" dirty="0" smtClean="0">
                <a:solidFill>
                  <a:schemeClr val="tx1"/>
                </a:solidFill>
              </a:rPr>
              <a:t>Albinism </a:t>
            </a:r>
            <a:r>
              <a:rPr lang="en-US" dirty="0">
                <a:solidFill>
                  <a:schemeClr val="tx1"/>
                </a:solidFill>
              </a:rPr>
              <a:t>is an inherited condition </a:t>
            </a:r>
            <a:r>
              <a:rPr lang="en-US" dirty="0" smtClean="0">
                <a:solidFill>
                  <a:schemeClr val="tx1"/>
                </a:solidFill>
              </a:rPr>
              <a:t>in </a:t>
            </a:r>
            <a:r>
              <a:rPr lang="en-US" dirty="0">
                <a:solidFill>
                  <a:schemeClr val="tx1"/>
                </a:solidFill>
              </a:rPr>
              <a:t>which pigment does not develop in the skin, hair and eyes. The albino allele is </a:t>
            </a:r>
            <a:r>
              <a:rPr lang="en-US" b="1" dirty="0">
                <a:solidFill>
                  <a:schemeClr val="tx1"/>
                </a:solidFill>
              </a:rPr>
              <a:t>recessive</a:t>
            </a:r>
            <a:r>
              <a:rPr lang="en-US" dirty="0">
                <a:solidFill>
                  <a:schemeClr val="tx1"/>
                </a:solidFill>
              </a:rPr>
              <a:t>. What are the chances of albino parents having a normal child? </a:t>
            </a:r>
            <a:r>
              <a:rPr lang="en-US" dirty="0" smtClean="0">
                <a:solidFill>
                  <a:schemeClr val="tx1"/>
                </a:solidFill>
              </a:rPr>
              <a:t>Draw a genetic diagram to explain your answer. </a:t>
            </a:r>
            <a:endParaRPr lang="en-GB" dirty="0">
              <a:solidFill>
                <a:schemeClr val="tx1"/>
              </a:solidFill>
            </a:endParaRPr>
          </a:p>
        </p:txBody>
      </p:sp>
      <p:pic>
        <p:nvPicPr>
          <p:cNvPr id="21" name="Picture 22" descr="C:\Users\Sue\AppData\Local\Microsoft\Windows\INetCache\IE\84DGYH3T\MC900436911[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84171" y="3493827"/>
            <a:ext cx="570143" cy="498813"/>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24"/>
          <p:cNvSpPr/>
          <p:nvPr/>
        </p:nvSpPr>
        <p:spPr>
          <a:xfrm>
            <a:off x="6174739" y="829776"/>
            <a:ext cx="2872732" cy="22296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tx1"/>
              </a:solidFill>
            </a:endParaRPr>
          </a:p>
          <a:p>
            <a:pPr algn="ctr"/>
            <a:endParaRPr lang="en-GB" sz="2000" dirty="0" smtClean="0">
              <a:solidFill>
                <a:schemeClr val="tx1"/>
              </a:solidFill>
            </a:endParaRPr>
          </a:p>
          <a:p>
            <a:pPr algn="ctr"/>
            <a:r>
              <a:rPr lang="en-US" dirty="0">
                <a:solidFill>
                  <a:schemeClr val="tx1"/>
                </a:solidFill>
              </a:rPr>
              <a:t>A man has polydactyly. His wife does </a:t>
            </a:r>
            <a:r>
              <a:rPr lang="en-US" dirty="0" smtClean="0">
                <a:solidFill>
                  <a:schemeClr val="tx1"/>
                </a:solidFill>
              </a:rPr>
              <a:t>not. This </a:t>
            </a:r>
            <a:r>
              <a:rPr lang="en-US" dirty="0">
                <a:solidFill>
                  <a:schemeClr val="tx1"/>
                </a:solidFill>
              </a:rPr>
              <a:t>couple‘s children have a 50% chance of having polydactyly.</a:t>
            </a:r>
          </a:p>
          <a:p>
            <a:pPr algn="ctr"/>
            <a:r>
              <a:rPr lang="en-US" dirty="0">
                <a:solidFill>
                  <a:schemeClr val="tx1"/>
                </a:solidFill>
              </a:rPr>
              <a:t>Draw a genetic diagram to explain why.</a:t>
            </a:r>
          </a:p>
        </p:txBody>
      </p:sp>
      <p:pic>
        <p:nvPicPr>
          <p:cNvPr id="26" name="Picture 33" descr="Illustration of strawberri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1219887">
            <a:off x="7142269" y="840509"/>
            <a:ext cx="746510" cy="617194"/>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a:off x="0" y="-45313"/>
            <a:ext cx="5146858" cy="1015663"/>
          </a:xfrm>
          <a:prstGeom prst="rect">
            <a:avLst/>
          </a:prstGeom>
          <a:noFill/>
        </p:spPr>
        <p:txBody>
          <a:bodyPr wrap="none" rtlCol="0">
            <a:spAutoFit/>
          </a:bodyPr>
          <a:lstStyle/>
          <a:p>
            <a:r>
              <a:rPr lang="en-GB" sz="6000" b="1" dirty="0" smtClean="0"/>
              <a:t>5 a day revision</a:t>
            </a:r>
            <a:endParaRPr lang="en-GB" sz="6000" b="1" dirty="0"/>
          </a:p>
        </p:txBody>
      </p:sp>
      <p:sp>
        <p:nvSpPr>
          <p:cNvPr id="28" name="TextBox 27"/>
          <p:cNvSpPr txBox="1"/>
          <p:nvPr/>
        </p:nvSpPr>
        <p:spPr>
          <a:xfrm>
            <a:off x="5458580" y="84691"/>
            <a:ext cx="3620350" cy="646331"/>
          </a:xfrm>
          <a:prstGeom prst="rect">
            <a:avLst/>
          </a:prstGeom>
          <a:noFill/>
        </p:spPr>
        <p:txBody>
          <a:bodyPr wrap="none" rtlCol="0">
            <a:spAutoFit/>
          </a:bodyPr>
          <a:lstStyle/>
          <a:p>
            <a:pPr algn="ctr"/>
            <a:r>
              <a:rPr lang="en-GB" b="1" dirty="0"/>
              <a:t>Inheritance, Variation and Evolution</a:t>
            </a:r>
            <a:endParaRPr lang="en-GB" sz="1400" b="1" dirty="0"/>
          </a:p>
          <a:p>
            <a:pPr algn="ctr"/>
            <a:r>
              <a:rPr lang="en-GB" dirty="0" smtClean="0"/>
              <a:t>Genetic diagrams</a:t>
            </a:r>
            <a:endParaRPr lang="en-GB" dirty="0"/>
          </a:p>
        </p:txBody>
      </p:sp>
      <p:sp>
        <p:nvSpPr>
          <p:cNvPr id="3" name="TextBox 2"/>
          <p:cNvSpPr txBox="1"/>
          <p:nvPr/>
        </p:nvSpPr>
        <p:spPr>
          <a:xfrm rot="21096682">
            <a:off x="305634" y="1632505"/>
            <a:ext cx="2439222" cy="923330"/>
          </a:xfrm>
          <a:prstGeom prst="rect">
            <a:avLst/>
          </a:prstGeom>
          <a:noFill/>
        </p:spPr>
        <p:txBody>
          <a:bodyPr wrap="square" rtlCol="0">
            <a:spAutoFit/>
          </a:bodyPr>
          <a:lstStyle/>
          <a:p>
            <a:pPr algn="ctr"/>
            <a:r>
              <a:rPr lang="en-GB" dirty="0" smtClean="0"/>
              <a:t>What is the difference between genotype and phenotype?</a:t>
            </a:r>
            <a:endParaRPr lang="en-GB" dirty="0"/>
          </a:p>
        </p:txBody>
      </p:sp>
      <p:sp>
        <p:nvSpPr>
          <p:cNvPr id="4" name="TextBox 3"/>
          <p:cNvSpPr txBox="1"/>
          <p:nvPr/>
        </p:nvSpPr>
        <p:spPr>
          <a:xfrm rot="21001936">
            <a:off x="3246191" y="1486975"/>
            <a:ext cx="2300999" cy="1200329"/>
          </a:xfrm>
          <a:prstGeom prst="rect">
            <a:avLst/>
          </a:prstGeom>
          <a:noFill/>
        </p:spPr>
        <p:txBody>
          <a:bodyPr wrap="square" rtlCol="0">
            <a:spAutoFit/>
          </a:bodyPr>
          <a:lstStyle/>
          <a:p>
            <a:pPr algn="ctr"/>
            <a:r>
              <a:rPr lang="en-GB" dirty="0" smtClean="0"/>
              <a:t>What is the difference between homozygous and heterozygous?</a:t>
            </a:r>
            <a:endParaRPr lang="en-GB" dirty="0"/>
          </a:p>
          <a:p>
            <a:pPr algn="ctr"/>
            <a:endParaRPr lang="en-GB" dirty="0"/>
          </a:p>
        </p:txBody>
      </p:sp>
      <p:sp>
        <p:nvSpPr>
          <p:cNvPr id="9" name="Rectangle 8"/>
          <p:cNvSpPr/>
          <p:nvPr/>
        </p:nvSpPr>
        <p:spPr>
          <a:xfrm>
            <a:off x="275651" y="3009895"/>
            <a:ext cx="5707928" cy="366431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chemeClr val="tx1"/>
              </a:solidFill>
            </a:endParaRPr>
          </a:p>
        </p:txBody>
      </p:sp>
      <p:pic>
        <p:nvPicPr>
          <p:cNvPr id="10" name="Picture 31" descr="Illustration of a watermelon slic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908466">
            <a:off x="5399902" y="3116995"/>
            <a:ext cx="566060" cy="39371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262372" y="3473876"/>
            <a:ext cx="1666014" cy="2308324"/>
          </a:xfrm>
          <a:prstGeom prst="rect">
            <a:avLst/>
          </a:prstGeom>
          <a:noFill/>
        </p:spPr>
        <p:txBody>
          <a:bodyPr wrap="square" rtlCol="0">
            <a:spAutoFit/>
          </a:bodyPr>
          <a:lstStyle/>
          <a:p>
            <a:pPr algn="ctr"/>
            <a:r>
              <a:rPr lang="en-GB" dirty="0" smtClean="0"/>
              <a:t>Jane has a faulty allele. A doctor concludes that Jane’s mother probably has the faulty allele too. </a:t>
            </a:r>
            <a:endParaRPr lang="en-GB" dirty="0"/>
          </a:p>
        </p:txBody>
      </p:sp>
      <p:pic>
        <p:nvPicPr>
          <p:cNvPr id="2" name="Picture 1"/>
          <p:cNvPicPr>
            <a:picLocks noChangeAspect="1"/>
          </p:cNvPicPr>
          <p:nvPr/>
        </p:nvPicPr>
        <p:blipFill>
          <a:blip r:embed="rId7"/>
          <a:stretch>
            <a:fillRect/>
          </a:stretch>
        </p:blipFill>
        <p:spPr>
          <a:xfrm>
            <a:off x="313495" y="3126969"/>
            <a:ext cx="4060533" cy="2474281"/>
          </a:xfrm>
          <a:prstGeom prst="rect">
            <a:avLst/>
          </a:prstGeom>
        </p:spPr>
      </p:pic>
      <p:sp>
        <p:nvSpPr>
          <p:cNvPr id="12" name="TextBox 11"/>
          <p:cNvSpPr txBox="1"/>
          <p:nvPr/>
        </p:nvSpPr>
        <p:spPr>
          <a:xfrm>
            <a:off x="300201" y="5802240"/>
            <a:ext cx="5707928" cy="1200329"/>
          </a:xfrm>
          <a:prstGeom prst="rect">
            <a:avLst/>
          </a:prstGeom>
          <a:noFill/>
        </p:spPr>
        <p:txBody>
          <a:bodyPr wrap="square" rtlCol="0">
            <a:spAutoFit/>
          </a:bodyPr>
          <a:lstStyle/>
          <a:p>
            <a:r>
              <a:rPr lang="en-GB" dirty="0"/>
              <a:t>What evidence supports this conclusion?</a:t>
            </a:r>
            <a:endParaRPr lang="en-GB" dirty="0" smtClean="0"/>
          </a:p>
          <a:p>
            <a:r>
              <a:rPr lang="en-GB" dirty="0" smtClean="0"/>
              <a:t>Use </a:t>
            </a:r>
            <a:r>
              <a:rPr lang="en-GB" dirty="0"/>
              <a:t>evidence from the family tree and from information about the </a:t>
            </a:r>
            <a:r>
              <a:rPr lang="en-GB" dirty="0" smtClean="0"/>
              <a:t>allele</a:t>
            </a:r>
            <a:r>
              <a:rPr lang="en-GB" dirty="0"/>
              <a:t>.  </a:t>
            </a:r>
          </a:p>
          <a:p>
            <a:endParaRPr lang="en-GB" dirty="0"/>
          </a:p>
        </p:txBody>
      </p:sp>
    </p:spTree>
    <p:extLst>
      <p:ext uri="{BB962C8B-B14F-4D97-AF65-F5344CB8AC3E}">
        <p14:creationId xmlns:p14="http://schemas.microsoft.com/office/powerpoint/2010/main" val="40490093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rot="20307677">
            <a:off x="481249" y="1462804"/>
            <a:ext cx="2304083" cy="2482475"/>
            <a:chOff x="4618652" y="4008146"/>
            <a:chExt cx="2108343" cy="2551425"/>
          </a:xfrm>
        </p:grpSpPr>
        <p:grpSp>
          <p:nvGrpSpPr>
            <p:cNvPr id="16" name="Group 15"/>
            <p:cNvGrpSpPr/>
            <p:nvPr/>
          </p:nvGrpSpPr>
          <p:grpSpPr>
            <a:xfrm>
              <a:off x="4644695" y="4008146"/>
              <a:ext cx="2068088" cy="2551425"/>
              <a:chOff x="4644695" y="4008146"/>
              <a:chExt cx="2068088" cy="2551425"/>
            </a:xfrm>
          </p:grpSpPr>
          <p:sp>
            <p:nvSpPr>
              <p:cNvPr id="11" name="Rectangle 10"/>
              <p:cNvSpPr/>
              <p:nvPr/>
            </p:nvSpPr>
            <p:spPr>
              <a:xfrm>
                <a:off x="4644695" y="4008146"/>
                <a:ext cx="2068088" cy="25514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25" descr="Illustration of a yellow banan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864830">
                <a:off x="5270555" y="4091849"/>
                <a:ext cx="645857" cy="498661"/>
              </a:xfrm>
              <a:prstGeom prst="rect">
                <a:avLst/>
              </a:prstGeom>
              <a:noFill/>
              <a:extLst>
                <a:ext uri="{909E8E84-426E-40DD-AFC4-6F175D3DCCD1}">
                  <a14:hiddenFill xmlns:a14="http://schemas.microsoft.com/office/drawing/2010/main">
                    <a:solidFill>
                      <a:srgbClr val="FFFFFF"/>
                    </a:solidFill>
                  </a14:hiddenFill>
                </a:ext>
              </a:extLst>
            </p:spPr>
          </p:pic>
        </p:grpSp>
        <p:sp>
          <p:nvSpPr>
            <p:cNvPr id="18" name="TextBox 17"/>
            <p:cNvSpPr txBox="1"/>
            <p:nvPr/>
          </p:nvSpPr>
          <p:spPr>
            <a:xfrm>
              <a:off x="4618652" y="5008300"/>
              <a:ext cx="2108343" cy="1043873"/>
            </a:xfrm>
            <a:prstGeom prst="rect">
              <a:avLst/>
            </a:prstGeom>
            <a:noFill/>
          </p:spPr>
          <p:txBody>
            <a:bodyPr wrap="square" rtlCol="0">
              <a:spAutoFit/>
            </a:bodyPr>
            <a:lstStyle/>
            <a:p>
              <a:pPr algn="ctr"/>
              <a:r>
                <a:rPr lang="en-GB" sz="2000" dirty="0" smtClean="0"/>
                <a:t>What are different versions of the same gene called?</a:t>
              </a:r>
              <a:endParaRPr lang="en-GB" sz="2000" dirty="0"/>
            </a:p>
          </p:txBody>
        </p:sp>
      </p:grpSp>
      <p:sp>
        <p:nvSpPr>
          <p:cNvPr id="8" name="Rectangle 7"/>
          <p:cNvSpPr/>
          <p:nvPr/>
        </p:nvSpPr>
        <p:spPr>
          <a:xfrm>
            <a:off x="626074" y="4732931"/>
            <a:ext cx="4823698" cy="182029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31" descr="Illustration of a watermelon sli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908466">
            <a:off x="2596675" y="4880063"/>
            <a:ext cx="691689" cy="481096"/>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p:cNvSpPr txBox="1"/>
          <p:nvPr/>
        </p:nvSpPr>
        <p:spPr>
          <a:xfrm>
            <a:off x="626074" y="5377305"/>
            <a:ext cx="4823698" cy="1015663"/>
          </a:xfrm>
          <a:prstGeom prst="rect">
            <a:avLst/>
          </a:prstGeom>
          <a:noFill/>
        </p:spPr>
        <p:txBody>
          <a:bodyPr wrap="square" rtlCol="0">
            <a:spAutoFit/>
          </a:bodyPr>
          <a:lstStyle/>
          <a:p>
            <a:pPr algn="ctr"/>
            <a:r>
              <a:rPr lang="en-GB" sz="2000" dirty="0" smtClean="0"/>
              <a:t>What are the implications of genetic screening programmes carried out by employers and insurance companies?</a:t>
            </a:r>
            <a:endParaRPr lang="en-GB" sz="2000" dirty="0">
              <a:sym typeface="Symbol"/>
            </a:endParaRPr>
          </a:p>
        </p:txBody>
      </p:sp>
      <p:grpSp>
        <p:nvGrpSpPr>
          <p:cNvPr id="24" name="Group 23"/>
          <p:cNvGrpSpPr/>
          <p:nvPr/>
        </p:nvGrpSpPr>
        <p:grpSpPr>
          <a:xfrm rot="20681795">
            <a:off x="3378344" y="1635300"/>
            <a:ext cx="2777076" cy="2132735"/>
            <a:chOff x="3999416" y="1776492"/>
            <a:chExt cx="2777076" cy="2132735"/>
          </a:xfrm>
        </p:grpSpPr>
        <p:grpSp>
          <p:nvGrpSpPr>
            <p:cNvPr id="15" name="Group 14"/>
            <p:cNvGrpSpPr/>
            <p:nvPr/>
          </p:nvGrpSpPr>
          <p:grpSpPr>
            <a:xfrm>
              <a:off x="3999416" y="1776492"/>
              <a:ext cx="2777076" cy="2114550"/>
              <a:chOff x="3999416" y="1857376"/>
              <a:chExt cx="2777076" cy="2114550"/>
            </a:xfrm>
          </p:grpSpPr>
          <p:sp>
            <p:nvSpPr>
              <p:cNvPr id="12" name="Rectangle 11"/>
              <p:cNvSpPr/>
              <p:nvPr/>
            </p:nvSpPr>
            <p:spPr>
              <a:xfrm>
                <a:off x="3999416" y="1857376"/>
                <a:ext cx="2777076" cy="21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1" descr="Illustration of an orange slic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21488" y="1879916"/>
                <a:ext cx="864170" cy="567041"/>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TextBox 19"/>
            <p:cNvSpPr txBox="1"/>
            <p:nvPr/>
          </p:nvSpPr>
          <p:spPr>
            <a:xfrm>
              <a:off x="4110694" y="2278011"/>
              <a:ext cx="2630188" cy="1631216"/>
            </a:xfrm>
            <a:prstGeom prst="rect">
              <a:avLst/>
            </a:prstGeom>
            <a:noFill/>
          </p:spPr>
          <p:txBody>
            <a:bodyPr wrap="square" rtlCol="0">
              <a:spAutoFit/>
            </a:bodyPr>
            <a:lstStyle/>
            <a:p>
              <a:pPr algn="ctr"/>
              <a:r>
                <a:rPr lang="en-GB" sz="2000" dirty="0" smtClean="0"/>
                <a:t>What is the difference between inherited disorders caused by dominant and recessive alleles?</a:t>
              </a:r>
              <a:endParaRPr lang="en-GB" sz="2400" dirty="0"/>
            </a:p>
          </p:txBody>
        </p:sp>
      </p:grpSp>
      <p:grpSp>
        <p:nvGrpSpPr>
          <p:cNvPr id="26" name="Group 25"/>
          <p:cNvGrpSpPr/>
          <p:nvPr/>
        </p:nvGrpSpPr>
        <p:grpSpPr>
          <a:xfrm rot="1241159">
            <a:off x="6394991" y="4183328"/>
            <a:ext cx="1828101" cy="2161298"/>
            <a:chOff x="280988" y="1857375"/>
            <a:chExt cx="1828101" cy="2161298"/>
          </a:xfrm>
        </p:grpSpPr>
        <p:grpSp>
          <p:nvGrpSpPr>
            <p:cNvPr id="13" name="Group 12"/>
            <p:cNvGrpSpPr/>
            <p:nvPr/>
          </p:nvGrpSpPr>
          <p:grpSpPr>
            <a:xfrm>
              <a:off x="280988" y="1857375"/>
              <a:ext cx="1828101" cy="2114550"/>
              <a:chOff x="280988" y="1857375"/>
              <a:chExt cx="1828101" cy="2114550"/>
            </a:xfrm>
          </p:grpSpPr>
          <p:sp>
            <p:nvSpPr>
              <p:cNvPr id="9" name="Rectangle 8"/>
              <p:cNvSpPr/>
              <p:nvPr/>
            </p:nvSpPr>
            <p:spPr>
              <a:xfrm>
                <a:off x="280988" y="1857375"/>
                <a:ext cx="1828101" cy="21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2" descr="C:\Users\Sue\AppData\Local\Microsoft\Windows\INetCache\IE\84DGYH3T\MC900436911[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6228" y="1922537"/>
                <a:ext cx="697620" cy="610341"/>
              </a:xfrm>
              <a:prstGeom prst="rect">
                <a:avLst/>
              </a:prstGeom>
              <a:noFill/>
              <a:extLst>
                <a:ext uri="{909E8E84-426E-40DD-AFC4-6F175D3DCCD1}">
                  <a14:hiddenFill xmlns:a14="http://schemas.microsoft.com/office/drawing/2010/main">
                    <a:solidFill>
                      <a:srgbClr val="FFFFFF"/>
                    </a:solidFill>
                  </a14:hiddenFill>
                </a:ext>
              </a:extLst>
            </p:spPr>
          </p:pic>
        </p:grpSp>
        <p:sp>
          <p:nvSpPr>
            <p:cNvPr id="21" name="TextBox 20"/>
            <p:cNvSpPr txBox="1"/>
            <p:nvPr/>
          </p:nvSpPr>
          <p:spPr>
            <a:xfrm>
              <a:off x="295124" y="2387457"/>
              <a:ext cx="1813965" cy="1631216"/>
            </a:xfrm>
            <a:prstGeom prst="rect">
              <a:avLst/>
            </a:prstGeom>
            <a:noFill/>
          </p:spPr>
          <p:txBody>
            <a:bodyPr wrap="square" rtlCol="0">
              <a:spAutoFit/>
            </a:bodyPr>
            <a:lstStyle/>
            <a:p>
              <a:pPr algn="ctr"/>
              <a:r>
                <a:rPr lang="en-GB" sz="2000" dirty="0" smtClean="0"/>
                <a:t>Give reasons for carrying out genetic tests on children and adults. </a:t>
              </a:r>
              <a:endParaRPr lang="en-GB" sz="2000" dirty="0"/>
            </a:p>
          </p:txBody>
        </p:sp>
      </p:grpSp>
      <p:grpSp>
        <p:nvGrpSpPr>
          <p:cNvPr id="27" name="Group 26"/>
          <p:cNvGrpSpPr/>
          <p:nvPr/>
        </p:nvGrpSpPr>
        <p:grpSpPr>
          <a:xfrm rot="21028126">
            <a:off x="6642021" y="900153"/>
            <a:ext cx="2209008" cy="2693746"/>
            <a:chOff x="2245663" y="4210049"/>
            <a:chExt cx="2209008" cy="2693746"/>
          </a:xfrm>
        </p:grpSpPr>
        <p:grpSp>
          <p:nvGrpSpPr>
            <p:cNvPr id="17" name="Group 16"/>
            <p:cNvGrpSpPr/>
            <p:nvPr/>
          </p:nvGrpSpPr>
          <p:grpSpPr>
            <a:xfrm>
              <a:off x="2246867" y="4210049"/>
              <a:ext cx="2187661" cy="2693508"/>
              <a:chOff x="2246867" y="4210049"/>
              <a:chExt cx="2187661" cy="2693508"/>
            </a:xfrm>
          </p:grpSpPr>
          <p:sp>
            <p:nvSpPr>
              <p:cNvPr id="10" name="Rectangle 9"/>
              <p:cNvSpPr/>
              <p:nvPr/>
            </p:nvSpPr>
            <p:spPr>
              <a:xfrm>
                <a:off x="2246867" y="4210049"/>
                <a:ext cx="2187661" cy="26935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33" descr="Illustration of strawberrie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964908" y="4276725"/>
                <a:ext cx="746510" cy="617194"/>
              </a:xfrm>
              <a:prstGeom prst="rect">
                <a:avLst/>
              </a:prstGeom>
              <a:noFill/>
              <a:extLst>
                <a:ext uri="{909E8E84-426E-40DD-AFC4-6F175D3DCCD1}">
                  <a14:hiddenFill xmlns:a14="http://schemas.microsoft.com/office/drawing/2010/main">
                    <a:solidFill>
                      <a:srgbClr val="FFFFFF"/>
                    </a:solidFill>
                  </a14:hiddenFill>
                </a:ext>
              </a:extLst>
            </p:spPr>
          </p:pic>
        </p:grpSp>
        <p:sp>
          <p:nvSpPr>
            <p:cNvPr id="22" name="TextBox 21"/>
            <p:cNvSpPr txBox="1"/>
            <p:nvPr/>
          </p:nvSpPr>
          <p:spPr>
            <a:xfrm>
              <a:off x="2245663" y="4872470"/>
              <a:ext cx="2209008" cy="2031325"/>
            </a:xfrm>
            <a:prstGeom prst="rect">
              <a:avLst/>
            </a:prstGeom>
            <a:noFill/>
          </p:spPr>
          <p:txBody>
            <a:bodyPr wrap="square" rtlCol="0">
              <a:spAutoFit/>
            </a:bodyPr>
            <a:lstStyle/>
            <a:p>
              <a:pPr algn="ctr"/>
              <a:r>
                <a:rPr lang="en-GB" dirty="0" smtClean="0"/>
                <a:t>1 in 25 people in the UK are carriers of Cystic Fibrosis. Explain why carriers do not have the disease but their children might. </a:t>
              </a:r>
              <a:endParaRPr lang="en-GB" dirty="0"/>
            </a:p>
          </p:txBody>
        </p:sp>
      </p:grpSp>
      <p:sp>
        <p:nvSpPr>
          <p:cNvPr id="28" name="TextBox 27"/>
          <p:cNvSpPr txBox="1"/>
          <p:nvPr/>
        </p:nvSpPr>
        <p:spPr>
          <a:xfrm>
            <a:off x="0" y="-43687"/>
            <a:ext cx="5146858" cy="1015663"/>
          </a:xfrm>
          <a:prstGeom prst="rect">
            <a:avLst/>
          </a:prstGeom>
          <a:noFill/>
        </p:spPr>
        <p:txBody>
          <a:bodyPr wrap="none" rtlCol="0">
            <a:spAutoFit/>
          </a:bodyPr>
          <a:lstStyle/>
          <a:p>
            <a:r>
              <a:rPr lang="en-GB" sz="6000" b="1" dirty="0" smtClean="0"/>
              <a:t>5 a day revision</a:t>
            </a:r>
            <a:endParaRPr lang="en-GB" sz="6000" b="1" dirty="0"/>
          </a:p>
        </p:txBody>
      </p:sp>
      <p:sp>
        <p:nvSpPr>
          <p:cNvPr id="2" name="TextBox 1"/>
          <p:cNvSpPr txBox="1"/>
          <p:nvPr/>
        </p:nvSpPr>
        <p:spPr>
          <a:xfrm>
            <a:off x="4595412" y="40521"/>
            <a:ext cx="5060845" cy="677108"/>
          </a:xfrm>
          <a:prstGeom prst="rect">
            <a:avLst/>
          </a:prstGeom>
          <a:noFill/>
        </p:spPr>
        <p:txBody>
          <a:bodyPr wrap="square" rtlCol="0">
            <a:spAutoFit/>
          </a:bodyPr>
          <a:lstStyle/>
          <a:p>
            <a:pPr algn="ctr"/>
            <a:r>
              <a:rPr lang="en-GB" sz="2000" b="1" dirty="0"/>
              <a:t>Inheritance, Variation and Evolution</a:t>
            </a:r>
          </a:p>
          <a:p>
            <a:pPr algn="ctr"/>
            <a:r>
              <a:rPr lang="en-GB" dirty="0" smtClean="0"/>
              <a:t>Inherited disorders</a:t>
            </a:r>
            <a:endParaRPr lang="en-GB" dirty="0"/>
          </a:p>
        </p:txBody>
      </p:sp>
    </p:spTree>
    <p:extLst>
      <p:ext uri="{BB962C8B-B14F-4D97-AF65-F5344CB8AC3E}">
        <p14:creationId xmlns:p14="http://schemas.microsoft.com/office/powerpoint/2010/main" val="39493246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rot="20307677">
            <a:off x="336009" y="1573444"/>
            <a:ext cx="1857375" cy="1554389"/>
            <a:chOff x="4626480" y="4008146"/>
            <a:chExt cx="1857375" cy="1559837"/>
          </a:xfrm>
        </p:grpSpPr>
        <p:grpSp>
          <p:nvGrpSpPr>
            <p:cNvPr id="16" name="Group 15"/>
            <p:cNvGrpSpPr/>
            <p:nvPr/>
          </p:nvGrpSpPr>
          <p:grpSpPr>
            <a:xfrm>
              <a:off x="4644695" y="4008146"/>
              <a:ext cx="1828101" cy="1559837"/>
              <a:chOff x="4644695" y="4008146"/>
              <a:chExt cx="1828101" cy="1559837"/>
            </a:xfrm>
          </p:grpSpPr>
          <p:sp>
            <p:nvSpPr>
              <p:cNvPr id="11" name="Rectangle 10"/>
              <p:cNvSpPr/>
              <p:nvPr/>
            </p:nvSpPr>
            <p:spPr>
              <a:xfrm>
                <a:off x="4644695" y="4008146"/>
                <a:ext cx="1828101" cy="15598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25" descr="Illustration of a yellow banan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864830">
                <a:off x="5270555" y="4091849"/>
                <a:ext cx="645857" cy="498661"/>
              </a:xfrm>
              <a:prstGeom prst="rect">
                <a:avLst/>
              </a:prstGeom>
              <a:noFill/>
              <a:extLst>
                <a:ext uri="{909E8E84-426E-40DD-AFC4-6F175D3DCCD1}">
                  <a14:hiddenFill xmlns:a14="http://schemas.microsoft.com/office/drawing/2010/main">
                    <a:solidFill>
                      <a:srgbClr val="FFFFFF"/>
                    </a:solidFill>
                  </a14:hiddenFill>
                </a:ext>
              </a:extLst>
            </p:spPr>
          </p:pic>
        </p:grpSp>
        <p:sp>
          <p:nvSpPr>
            <p:cNvPr id="18" name="TextBox 17"/>
            <p:cNvSpPr txBox="1"/>
            <p:nvPr/>
          </p:nvSpPr>
          <p:spPr>
            <a:xfrm>
              <a:off x="4626480" y="4720542"/>
              <a:ext cx="1857375" cy="707886"/>
            </a:xfrm>
            <a:prstGeom prst="rect">
              <a:avLst/>
            </a:prstGeom>
            <a:noFill/>
          </p:spPr>
          <p:txBody>
            <a:bodyPr wrap="square" rtlCol="0">
              <a:spAutoFit/>
            </a:bodyPr>
            <a:lstStyle/>
            <a:p>
              <a:pPr algn="ctr"/>
              <a:r>
                <a:rPr lang="en-GB" sz="2000" dirty="0" smtClean="0"/>
                <a:t>What is a mutation?</a:t>
              </a:r>
              <a:endParaRPr lang="en-GB" sz="2000" dirty="0"/>
            </a:p>
          </p:txBody>
        </p:sp>
      </p:grpSp>
      <p:sp>
        <p:nvSpPr>
          <p:cNvPr id="12" name="Rectangle 11"/>
          <p:cNvSpPr/>
          <p:nvPr/>
        </p:nvSpPr>
        <p:spPr>
          <a:xfrm rot="20681795">
            <a:off x="2931843" y="1323593"/>
            <a:ext cx="2358544" cy="16962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1" descr="Illustration of an orange sli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681795">
            <a:off x="3586000" y="1467847"/>
            <a:ext cx="864170" cy="567041"/>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rot="20681795">
            <a:off x="3008496" y="2101628"/>
            <a:ext cx="2303034" cy="707886"/>
          </a:xfrm>
          <a:prstGeom prst="rect">
            <a:avLst/>
          </a:prstGeom>
          <a:noFill/>
        </p:spPr>
        <p:txBody>
          <a:bodyPr wrap="square" rtlCol="0">
            <a:spAutoFit/>
          </a:bodyPr>
          <a:lstStyle/>
          <a:p>
            <a:pPr algn="ctr"/>
            <a:r>
              <a:rPr lang="en-GB" sz="2000" dirty="0" smtClean="0"/>
              <a:t>Outline the stages in natural selection.</a:t>
            </a:r>
            <a:endParaRPr lang="en-GB" sz="2000" dirty="0"/>
          </a:p>
        </p:txBody>
      </p:sp>
      <p:grpSp>
        <p:nvGrpSpPr>
          <p:cNvPr id="26" name="Group 25"/>
          <p:cNvGrpSpPr/>
          <p:nvPr/>
        </p:nvGrpSpPr>
        <p:grpSpPr>
          <a:xfrm rot="1241159">
            <a:off x="6780935" y="3835084"/>
            <a:ext cx="1828101" cy="2114550"/>
            <a:chOff x="280988" y="1857375"/>
            <a:chExt cx="1828101" cy="2114550"/>
          </a:xfrm>
        </p:grpSpPr>
        <p:grpSp>
          <p:nvGrpSpPr>
            <p:cNvPr id="13" name="Group 12"/>
            <p:cNvGrpSpPr/>
            <p:nvPr/>
          </p:nvGrpSpPr>
          <p:grpSpPr>
            <a:xfrm>
              <a:off x="280988" y="1857375"/>
              <a:ext cx="1828101" cy="2114550"/>
              <a:chOff x="280988" y="1857375"/>
              <a:chExt cx="1828101" cy="2114550"/>
            </a:xfrm>
          </p:grpSpPr>
          <p:sp>
            <p:nvSpPr>
              <p:cNvPr id="9" name="Rectangle 8"/>
              <p:cNvSpPr/>
              <p:nvPr/>
            </p:nvSpPr>
            <p:spPr>
              <a:xfrm>
                <a:off x="280988" y="1857375"/>
                <a:ext cx="1828101" cy="21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2" descr="C:\Users\Sue\AppData\Local\Microsoft\Windows\INetCache\IE\84DGYH3T\MC900436911[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6228" y="1922537"/>
                <a:ext cx="697620" cy="610341"/>
              </a:xfrm>
              <a:prstGeom prst="rect">
                <a:avLst/>
              </a:prstGeom>
              <a:noFill/>
              <a:extLst>
                <a:ext uri="{909E8E84-426E-40DD-AFC4-6F175D3DCCD1}">
                  <a14:hiddenFill xmlns:a14="http://schemas.microsoft.com/office/drawing/2010/main">
                    <a:solidFill>
                      <a:srgbClr val="FFFFFF"/>
                    </a:solidFill>
                  </a14:hiddenFill>
                </a:ext>
              </a:extLst>
            </p:spPr>
          </p:pic>
        </p:grpSp>
        <p:sp>
          <p:nvSpPr>
            <p:cNvPr id="21" name="TextBox 20"/>
            <p:cNvSpPr txBox="1"/>
            <p:nvPr/>
          </p:nvSpPr>
          <p:spPr>
            <a:xfrm>
              <a:off x="295124" y="2541345"/>
              <a:ext cx="1813965" cy="1323439"/>
            </a:xfrm>
            <a:prstGeom prst="rect">
              <a:avLst/>
            </a:prstGeom>
            <a:noFill/>
          </p:spPr>
          <p:txBody>
            <a:bodyPr wrap="square" rtlCol="0">
              <a:spAutoFit/>
            </a:bodyPr>
            <a:lstStyle/>
            <a:p>
              <a:pPr algn="ctr"/>
              <a:r>
                <a:rPr lang="en-GB" sz="2000" dirty="0" smtClean="0"/>
                <a:t>Explain how changes in the gene pool lead to evolution. </a:t>
              </a:r>
              <a:endParaRPr lang="en-GB" sz="2000" dirty="0"/>
            </a:p>
          </p:txBody>
        </p:sp>
      </p:grpSp>
      <p:sp>
        <p:nvSpPr>
          <p:cNvPr id="10" name="Rectangle 9"/>
          <p:cNvSpPr/>
          <p:nvPr/>
        </p:nvSpPr>
        <p:spPr>
          <a:xfrm rot="21028126">
            <a:off x="6442681" y="933650"/>
            <a:ext cx="2146602" cy="19491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33" descr="Illustration of strawberri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1028126">
            <a:off x="7146967" y="1055261"/>
            <a:ext cx="713108" cy="617194"/>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p:cNvSpPr txBox="1"/>
          <p:nvPr/>
        </p:nvSpPr>
        <p:spPr>
          <a:xfrm rot="21028126">
            <a:off x="6525173" y="1726815"/>
            <a:ext cx="2131082" cy="1015663"/>
          </a:xfrm>
          <a:prstGeom prst="rect">
            <a:avLst/>
          </a:prstGeom>
          <a:noFill/>
        </p:spPr>
        <p:txBody>
          <a:bodyPr wrap="square" rtlCol="0">
            <a:spAutoFit/>
          </a:bodyPr>
          <a:lstStyle/>
          <a:p>
            <a:pPr algn="ctr"/>
            <a:r>
              <a:rPr lang="en-GB" sz="2000" dirty="0" smtClean="0"/>
              <a:t>What is extinction and what are the causes?</a:t>
            </a:r>
            <a:endParaRPr lang="en-GB" sz="2000" dirty="0"/>
          </a:p>
        </p:txBody>
      </p:sp>
      <p:sp>
        <p:nvSpPr>
          <p:cNvPr id="28" name="TextBox 27"/>
          <p:cNvSpPr txBox="1"/>
          <p:nvPr/>
        </p:nvSpPr>
        <p:spPr>
          <a:xfrm>
            <a:off x="64723" y="63564"/>
            <a:ext cx="5146858" cy="1015663"/>
          </a:xfrm>
          <a:prstGeom prst="rect">
            <a:avLst/>
          </a:prstGeom>
          <a:noFill/>
        </p:spPr>
        <p:txBody>
          <a:bodyPr wrap="none" rtlCol="0">
            <a:spAutoFit/>
          </a:bodyPr>
          <a:lstStyle/>
          <a:p>
            <a:r>
              <a:rPr lang="en-GB" sz="6000" b="1" dirty="0" smtClean="0"/>
              <a:t>5 a day revision</a:t>
            </a:r>
            <a:endParaRPr lang="en-GB" sz="6000" b="1" dirty="0"/>
          </a:p>
        </p:txBody>
      </p:sp>
      <p:sp>
        <p:nvSpPr>
          <p:cNvPr id="2" name="TextBox 1"/>
          <p:cNvSpPr txBox="1"/>
          <p:nvPr/>
        </p:nvSpPr>
        <p:spPr>
          <a:xfrm>
            <a:off x="4627090" y="92271"/>
            <a:ext cx="4947398" cy="677108"/>
          </a:xfrm>
          <a:prstGeom prst="rect">
            <a:avLst/>
          </a:prstGeom>
          <a:noFill/>
        </p:spPr>
        <p:txBody>
          <a:bodyPr wrap="square" rtlCol="0">
            <a:spAutoFit/>
          </a:bodyPr>
          <a:lstStyle/>
          <a:p>
            <a:pPr algn="ctr"/>
            <a:r>
              <a:rPr lang="en-GB" sz="2000" b="1" dirty="0"/>
              <a:t>Inheritance, Variation and Evolution</a:t>
            </a:r>
          </a:p>
          <a:p>
            <a:pPr algn="ctr"/>
            <a:r>
              <a:rPr lang="en-GB" dirty="0" smtClean="0"/>
              <a:t>Evolution</a:t>
            </a:r>
            <a:endParaRPr lang="en-GB" sz="2000" dirty="0"/>
          </a:p>
        </p:txBody>
      </p:sp>
      <p:sp>
        <p:nvSpPr>
          <p:cNvPr id="8" name="Rectangle 7"/>
          <p:cNvSpPr/>
          <p:nvPr/>
        </p:nvSpPr>
        <p:spPr>
          <a:xfrm>
            <a:off x="376155" y="3928867"/>
            <a:ext cx="5352805" cy="26161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05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0380" y="4055806"/>
            <a:ext cx="5278748" cy="17849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31" descr="Illustration of a watermelon slic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908466">
            <a:off x="4986446" y="4010849"/>
            <a:ext cx="691689" cy="481096"/>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376156" y="5835025"/>
            <a:ext cx="5352806" cy="646331"/>
          </a:xfrm>
          <a:prstGeom prst="rect">
            <a:avLst/>
          </a:prstGeom>
          <a:noFill/>
        </p:spPr>
        <p:txBody>
          <a:bodyPr wrap="square" rtlCol="0">
            <a:spAutoFit/>
          </a:bodyPr>
          <a:lstStyle/>
          <a:p>
            <a:r>
              <a:rPr lang="en-GB" dirty="0" smtClean="0"/>
              <a:t>Explain the recent increase in the number of black squirrels using ideas about natural selection. </a:t>
            </a:r>
            <a:endParaRPr lang="en-GB" dirty="0"/>
          </a:p>
        </p:txBody>
      </p:sp>
    </p:spTree>
    <p:extLst>
      <p:ext uri="{BB962C8B-B14F-4D97-AF65-F5344CB8AC3E}">
        <p14:creationId xmlns:p14="http://schemas.microsoft.com/office/powerpoint/2010/main" val="5896390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rot="20307677">
            <a:off x="308581" y="1487346"/>
            <a:ext cx="1859483" cy="1832404"/>
            <a:chOff x="4600276" y="3948754"/>
            <a:chExt cx="1859483" cy="1832404"/>
          </a:xfrm>
        </p:grpSpPr>
        <p:grpSp>
          <p:nvGrpSpPr>
            <p:cNvPr id="16" name="Group 15"/>
            <p:cNvGrpSpPr/>
            <p:nvPr/>
          </p:nvGrpSpPr>
          <p:grpSpPr>
            <a:xfrm>
              <a:off x="4631658" y="3948754"/>
              <a:ext cx="1828101" cy="1832404"/>
              <a:chOff x="4631658" y="3948754"/>
              <a:chExt cx="1828101" cy="1832404"/>
            </a:xfrm>
          </p:grpSpPr>
          <p:sp>
            <p:nvSpPr>
              <p:cNvPr id="11" name="Rectangle 10"/>
              <p:cNvSpPr/>
              <p:nvPr/>
            </p:nvSpPr>
            <p:spPr>
              <a:xfrm>
                <a:off x="4631658" y="3948754"/>
                <a:ext cx="1828101" cy="18324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25" descr="Illustration of a yellow banan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864830">
                <a:off x="5270555" y="4091849"/>
                <a:ext cx="645857" cy="498661"/>
              </a:xfrm>
              <a:prstGeom prst="rect">
                <a:avLst/>
              </a:prstGeom>
              <a:noFill/>
              <a:extLst>
                <a:ext uri="{909E8E84-426E-40DD-AFC4-6F175D3DCCD1}">
                  <a14:hiddenFill xmlns:a14="http://schemas.microsoft.com/office/drawing/2010/main">
                    <a:solidFill>
                      <a:srgbClr val="FFFFFF"/>
                    </a:solidFill>
                  </a14:hiddenFill>
                </a:ext>
              </a:extLst>
            </p:spPr>
          </p:pic>
        </p:grpSp>
        <p:sp>
          <p:nvSpPr>
            <p:cNvPr id="18" name="TextBox 17"/>
            <p:cNvSpPr txBox="1"/>
            <p:nvPr/>
          </p:nvSpPr>
          <p:spPr>
            <a:xfrm>
              <a:off x="4600276" y="4786930"/>
              <a:ext cx="1857375" cy="707886"/>
            </a:xfrm>
            <a:prstGeom prst="rect">
              <a:avLst/>
            </a:prstGeom>
            <a:noFill/>
          </p:spPr>
          <p:txBody>
            <a:bodyPr wrap="square" rtlCol="0">
              <a:spAutoFit/>
            </a:bodyPr>
            <a:lstStyle/>
            <a:p>
              <a:pPr algn="ctr"/>
              <a:r>
                <a:rPr lang="en-GB" sz="2000" dirty="0" smtClean="0"/>
                <a:t>What are fossils?</a:t>
              </a:r>
              <a:endParaRPr lang="en-GB" sz="2000" dirty="0"/>
            </a:p>
          </p:txBody>
        </p:sp>
      </p:grpSp>
      <p:sp>
        <p:nvSpPr>
          <p:cNvPr id="8" name="Rectangle 7"/>
          <p:cNvSpPr/>
          <p:nvPr/>
        </p:nvSpPr>
        <p:spPr>
          <a:xfrm>
            <a:off x="842183" y="4056568"/>
            <a:ext cx="2654074" cy="159436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31" descr="Illustration of a watermelon sli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908466">
            <a:off x="1922227" y="4262725"/>
            <a:ext cx="590534" cy="410739"/>
          </a:xfrm>
          <a:prstGeom prst="rect">
            <a:avLst/>
          </a:prstGeom>
          <a:noFill/>
          <a:extLst>
            <a:ext uri="{909E8E84-426E-40DD-AFC4-6F175D3DCCD1}">
              <a14:hiddenFill xmlns:a14="http://schemas.microsoft.com/office/drawing/2010/main">
                <a:solidFill>
                  <a:srgbClr val="FFFFFF"/>
                </a:solidFill>
              </a14:hiddenFill>
            </a:ext>
          </a:extLst>
        </p:spPr>
      </p:pic>
      <p:grpSp>
        <p:nvGrpSpPr>
          <p:cNvPr id="24" name="Group 23"/>
          <p:cNvGrpSpPr/>
          <p:nvPr/>
        </p:nvGrpSpPr>
        <p:grpSpPr>
          <a:xfrm rot="20681795">
            <a:off x="3290564" y="1405228"/>
            <a:ext cx="1828102" cy="1880030"/>
            <a:chOff x="4670001" y="1776491"/>
            <a:chExt cx="1828102" cy="1880030"/>
          </a:xfrm>
        </p:grpSpPr>
        <p:grpSp>
          <p:nvGrpSpPr>
            <p:cNvPr id="15" name="Group 14"/>
            <p:cNvGrpSpPr/>
            <p:nvPr/>
          </p:nvGrpSpPr>
          <p:grpSpPr>
            <a:xfrm>
              <a:off x="4670002" y="1776491"/>
              <a:ext cx="1828101" cy="1880030"/>
              <a:chOff x="4670002" y="1857375"/>
              <a:chExt cx="1828101" cy="1880030"/>
            </a:xfrm>
          </p:grpSpPr>
          <p:sp>
            <p:nvSpPr>
              <p:cNvPr id="12" name="Rectangle 11"/>
              <p:cNvSpPr/>
              <p:nvPr/>
            </p:nvSpPr>
            <p:spPr>
              <a:xfrm>
                <a:off x="4670002" y="1857375"/>
                <a:ext cx="1828101" cy="188003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1" descr="Illustration of an orange slic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51967" y="1930008"/>
                <a:ext cx="864170" cy="567041"/>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TextBox 19"/>
            <p:cNvSpPr txBox="1"/>
            <p:nvPr/>
          </p:nvSpPr>
          <p:spPr>
            <a:xfrm>
              <a:off x="4670001" y="2403479"/>
              <a:ext cx="1828101" cy="1015663"/>
            </a:xfrm>
            <a:prstGeom prst="rect">
              <a:avLst/>
            </a:prstGeom>
            <a:noFill/>
          </p:spPr>
          <p:txBody>
            <a:bodyPr wrap="square" rtlCol="0">
              <a:spAutoFit/>
            </a:bodyPr>
            <a:lstStyle/>
            <a:p>
              <a:pPr algn="ctr"/>
              <a:r>
                <a:rPr lang="en-GB" sz="2000" dirty="0" smtClean="0"/>
                <a:t>Describe how fossils may be formed. </a:t>
              </a:r>
              <a:endParaRPr lang="en-GB" sz="2000" dirty="0"/>
            </a:p>
          </p:txBody>
        </p:sp>
      </p:grpSp>
      <p:grpSp>
        <p:nvGrpSpPr>
          <p:cNvPr id="13" name="Group 12"/>
          <p:cNvGrpSpPr/>
          <p:nvPr/>
        </p:nvGrpSpPr>
        <p:grpSpPr>
          <a:xfrm rot="935549">
            <a:off x="4890866" y="3908021"/>
            <a:ext cx="2098121" cy="2481629"/>
            <a:chOff x="10969" y="1857375"/>
            <a:chExt cx="2098121" cy="2114550"/>
          </a:xfrm>
        </p:grpSpPr>
        <p:sp>
          <p:nvSpPr>
            <p:cNvPr id="9" name="Rectangle 8"/>
            <p:cNvSpPr/>
            <p:nvPr/>
          </p:nvSpPr>
          <p:spPr>
            <a:xfrm>
              <a:off x="10969" y="1857375"/>
              <a:ext cx="2098121" cy="21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r>
                <a:rPr lang="en-GB" sz="2000" dirty="0" smtClean="0">
                  <a:solidFill>
                    <a:schemeClr val="tx1"/>
                  </a:solidFill>
                </a:rPr>
                <a:t>What are the problems with the fossil record?</a:t>
              </a:r>
              <a:endParaRPr lang="en-GB" sz="2000" dirty="0">
                <a:solidFill>
                  <a:schemeClr val="tx1"/>
                </a:solidFill>
              </a:endParaRPr>
            </a:p>
          </p:txBody>
        </p:sp>
        <p:pic>
          <p:nvPicPr>
            <p:cNvPr id="4" name="Picture 22" descr="C:\Users\Sue\AppData\Local\Microsoft\Windows\INetCache\IE\84DGYH3T\MC900436911[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7854" y="1857899"/>
              <a:ext cx="576685" cy="504536"/>
            </a:xfrm>
            <a:prstGeom prst="rect">
              <a:avLst/>
            </a:prstGeom>
            <a:noFill/>
            <a:extLst>
              <a:ext uri="{909E8E84-426E-40DD-AFC4-6F175D3DCCD1}">
                <a14:hiddenFill xmlns:a14="http://schemas.microsoft.com/office/drawing/2010/main">
                  <a:solidFill>
                    <a:srgbClr val="FFFFFF"/>
                  </a:solidFill>
                </a14:hiddenFill>
              </a:ext>
            </a:extLst>
          </p:spPr>
        </p:pic>
      </p:grpSp>
      <p:sp>
        <p:nvSpPr>
          <p:cNvPr id="10" name="Rectangle 9"/>
          <p:cNvSpPr/>
          <p:nvPr/>
        </p:nvSpPr>
        <p:spPr>
          <a:xfrm rot="21028126">
            <a:off x="6038372" y="1193120"/>
            <a:ext cx="2367577" cy="22333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33" descr="Illustration of strawberrie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1028126">
            <a:off x="6659945" y="1254858"/>
            <a:ext cx="746510" cy="617194"/>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p:cNvSpPr txBox="1"/>
          <p:nvPr/>
        </p:nvSpPr>
        <p:spPr>
          <a:xfrm rot="21028126">
            <a:off x="6148662" y="1717100"/>
            <a:ext cx="2306722" cy="1631216"/>
          </a:xfrm>
          <a:prstGeom prst="rect">
            <a:avLst/>
          </a:prstGeom>
          <a:noFill/>
        </p:spPr>
        <p:txBody>
          <a:bodyPr wrap="square" rtlCol="0">
            <a:spAutoFit/>
          </a:bodyPr>
          <a:lstStyle/>
          <a:p>
            <a:pPr algn="ctr"/>
            <a:r>
              <a:rPr lang="en-GB" sz="2000" dirty="0" smtClean="0"/>
              <a:t>Explain how evidence from the fossil record </a:t>
            </a:r>
            <a:r>
              <a:rPr lang="en-GB" sz="2000" dirty="0" smtClean="0"/>
              <a:t>provides </a:t>
            </a:r>
            <a:r>
              <a:rPr lang="en-GB" sz="2000" dirty="0" smtClean="0"/>
              <a:t>evidence for evolution</a:t>
            </a:r>
            <a:r>
              <a:rPr lang="en-GB" sz="2000" dirty="0" smtClean="0"/>
              <a:t>.</a:t>
            </a:r>
            <a:endParaRPr lang="en-GB" sz="2000" dirty="0"/>
          </a:p>
        </p:txBody>
      </p:sp>
      <p:sp>
        <p:nvSpPr>
          <p:cNvPr id="28" name="TextBox 27"/>
          <p:cNvSpPr txBox="1"/>
          <p:nvPr/>
        </p:nvSpPr>
        <p:spPr>
          <a:xfrm>
            <a:off x="-39208" y="-47154"/>
            <a:ext cx="5146858" cy="1015663"/>
          </a:xfrm>
          <a:prstGeom prst="rect">
            <a:avLst/>
          </a:prstGeom>
          <a:noFill/>
        </p:spPr>
        <p:txBody>
          <a:bodyPr wrap="none" rtlCol="0">
            <a:spAutoFit/>
          </a:bodyPr>
          <a:lstStyle/>
          <a:p>
            <a:r>
              <a:rPr lang="en-GB" sz="6000" b="1" dirty="0" smtClean="0"/>
              <a:t>5 a day revision</a:t>
            </a:r>
            <a:endParaRPr lang="en-GB" sz="6000" b="1" dirty="0"/>
          </a:p>
        </p:txBody>
      </p:sp>
      <p:sp>
        <p:nvSpPr>
          <p:cNvPr id="2" name="TextBox 1"/>
          <p:cNvSpPr txBox="1"/>
          <p:nvPr/>
        </p:nvSpPr>
        <p:spPr>
          <a:xfrm>
            <a:off x="4439185" y="40970"/>
            <a:ext cx="5188029" cy="677108"/>
          </a:xfrm>
          <a:prstGeom prst="rect">
            <a:avLst/>
          </a:prstGeom>
          <a:noFill/>
        </p:spPr>
        <p:txBody>
          <a:bodyPr wrap="square" rtlCol="0">
            <a:spAutoFit/>
          </a:bodyPr>
          <a:lstStyle/>
          <a:p>
            <a:pPr algn="ctr"/>
            <a:r>
              <a:rPr lang="en-GB" sz="2000" b="1" dirty="0" smtClean="0"/>
              <a:t>Inheritance, Variation and Evolution</a:t>
            </a:r>
          </a:p>
          <a:p>
            <a:pPr algn="ctr"/>
            <a:r>
              <a:rPr lang="en-GB" dirty="0" smtClean="0"/>
              <a:t>Evidence for evolution</a:t>
            </a:r>
            <a:endParaRPr lang="en-GB" dirty="0"/>
          </a:p>
        </p:txBody>
      </p:sp>
      <p:sp>
        <p:nvSpPr>
          <p:cNvPr id="25" name="TextBox 24"/>
          <p:cNvSpPr txBox="1"/>
          <p:nvPr/>
        </p:nvSpPr>
        <p:spPr>
          <a:xfrm>
            <a:off x="842183" y="4851416"/>
            <a:ext cx="2750625" cy="707886"/>
          </a:xfrm>
          <a:prstGeom prst="rect">
            <a:avLst/>
          </a:prstGeom>
          <a:noFill/>
        </p:spPr>
        <p:txBody>
          <a:bodyPr wrap="square" rtlCol="0">
            <a:spAutoFit/>
          </a:bodyPr>
          <a:lstStyle/>
          <a:p>
            <a:pPr algn="ctr"/>
            <a:r>
              <a:rPr lang="en-GB" sz="2000" dirty="0" smtClean="0"/>
              <a:t>What other evidence supports evolution?</a:t>
            </a:r>
            <a:endParaRPr lang="en-GB" sz="2000" dirty="0"/>
          </a:p>
        </p:txBody>
      </p:sp>
    </p:spTree>
    <p:extLst>
      <p:ext uri="{BB962C8B-B14F-4D97-AF65-F5344CB8AC3E}">
        <p14:creationId xmlns:p14="http://schemas.microsoft.com/office/powerpoint/2010/main" val="41335752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rot="21048392">
            <a:off x="454591" y="1464567"/>
            <a:ext cx="2357414" cy="22784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 </a:t>
            </a:r>
            <a:endParaRPr lang="en-GB" dirty="0">
              <a:solidFill>
                <a:schemeClr val="tx1"/>
              </a:solidFill>
            </a:endParaRPr>
          </a:p>
        </p:txBody>
      </p:sp>
      <p:pic>
        <p:nvPicPr>
          <p:cNvPr id="8" name="Picture 25" descr="Illustration of a yellow banan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1172507">
            <a:off x="1160647" y="1525328"/>
            <a:ext cx="530969" cy="409957"/>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rot="20902808">
            <a:off x="3466553" y="1247535"/>
            <a:ext cx="2326954" cy="23521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mj-lt"/>
              <a:buAutoNum type="arabicPeriod"/>
            </a:pPr>
            <a:r>
              <a:rPr lang="en-GB" dirty="0"/>
              <a:t>Why might heart valves need to be replaced?</a:t>
            </a:r>
          </a:p>
          <a:p>
            <a:pPr marL="457200" indent="-457200">
              <a:buFont typeface="+mj-lt"/>
              <a:buAutoNum type="arabicPeriod"/>
            </a:pPr>
            <a:endParaRPr lang="en-GB" dirty="0"/>
          </a:p>
          <a:p>
            <a:pPr algn="ctr"/>
            <a:endParaRPr lang="en-GB" dirty="0"/>
          </a:p>
        </p:txBody>
      </p:sp>
      <p:pic>
        <p:nvPicPr>
          <p:cNvPr id="16" name="Picture 21" descr="Illustration of an orange sli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902808">
            <a:off x="4057361" y="1470774"/>
            <a:ext cx="864170" cy="567041"/>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19"/>
          <p:cNvSpPr/>
          <p:nvPr/>
        </p:nvSpPr>
        <p:spPr>
          <a:xfrm rot="518680">
            <a:off x="6195001" y="3726527"/>
            <a:ext cx="2257710" cy="24933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endParaRPr lang="en-GB" sz="2000" dirty="0">
              <a:solidFill>
                <a:schemeClr val="tx1"/>
              </a:solidFill>
            </a:endParaRPr>
          </a:p>
          <a:p>
            <a:pPr algn="ctr"/>
            <a:r>
              <a:rPr lang="en-GB" sz="2000" dirty="0" smtClean="0">
                <a:solidFill>
                  <a:schemeClr val="tx1"/>
                </a:solidFill>
              </a:rPr>
              <a:t>Explain why selective breeding can reduce the gene pool and why this is an issue. </a:t>
            </a:r>
            <a:endParaRPr lang="en-GB" sz="2000" dirty="0">
              <a:solidFill>
                <a:schemeClr val="tx1"/>
              </a:solidFill>
            </a:endParaRPr>
          </a:p>
        </p:txBody>
      </p:sp>
      <p:pic>
        <p:nvPicPr>
          <p:cNvPr id="21" name="Picture 22" descr="C:\Users\Sue\AppData\Local\Microsoft\Windows\INetCache\IE\84DGYH3T\MC900436911[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18680">
            <a:off x="7049046" y="3911062"/>
            <a:ext cx="697620" cy="610341"/>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24"/>
          <p:cNvSpPr/>
          <p:nvPr/>
        </p:nvSpPr>
        <p:spPr>
          <a:xfrm rot="21219887">
            <a:off x="6778643" y="898844"/>
            <a:ext cx="1953956" cy="22296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tx1"/>
              </a:solidFill>
            </a:endParaRPr>
          </a:p>
          <a:p>
            <a:pPr algn="ctr"/>
            <a:endParaRPr lang="en-GB" sz="2000" dirty="0" smtClean="0">
              <a:solidFill>
                <a:schemeClr val="tx1"/>
              </a:solidFill>
            </a:endParaRPr>
          </a:p>
          <a:p>
            <a:pPr algn="ctr"/>
            <a:r>
              <a:rPr lang="en-GB" sz="2000" dirty="0">
                <a:solidFill>
                  <a:schemeClr val="tx1"/>
                </a:solidFill>
              </a:rPr>
              <a:t>Describe the basic process of selective breeding. </a:t>
            </a:r>
          </a:p>
          <a:p>
            <a:pPr algn="ctr"/>
            <a:r>
              <a:rPr lang="en-GB" sz="2000" dirty="0" smtClean="0">
                <a:solidFill>
                  <a:schemeClr val="tx1"/>
                </a:solidFill>
              </a:rPr>
              <a:t> </a:t>
            </a:r>
            <a:endParaRPr lang="en-GB" sz="2000" dirty="0">
              <a:solidFill>
                <a:schemeClr val="tx1"/>
              </a:solidFill>
            </a:endParaRPr>
          </a:p>
        </p:txBody>
      </p:sp>
      <p:pic>
        <p:nvPicPr>
          <p:cNvPr id="26" name="Picture 33" descr="Illustration of strawberri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1219887">
            <a:off x="7238218" y="976979"/>
            <a:ext cx="746510" cy="617194"/>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a:off x="0" y="5238"/>
            <a:ext cx="5146858" cy="1015663"/>
          </a:xfrm>
          <a:prstGeom prst="rect">
            <a:avLst/>
          </a:prstGeom>
          <a:noFill/>
        </p:spPr>
        <p:txBody>
          <a:bodyPr wrap="none" rtlCol="0">
            <a:spAutoFit/>
          </a:bodyPr>
          <a:lstStyle/>
          <a:p>
            <a:r>
              <a:rPr lang="en-GB" sz="6000" b="1" dirty="0" smtClean="0"/>
              <a:t>5 a day revision</a:t>
            </a:r>
            <a:endParaRPr lang="en-GB" sz="6000" b="1" dirty="0"/>
          </a:p>
        </p:txBody>
      </p:sp>
      <p:sp>
        <p:nvSpPr>
          <p:cNvPr id="28" name="TextBox 27"/>
          <p:cNvSpPr txBox="1"/>
          <p:nvPr/>
        </p:nvSpPr>
        <p:spPr>
          <a:xfrm>
            <a:off x="5127779" y="-8469"/>
            <a:ext cx="4013407" cy="677108"/>
          </a:xfrm>
          <a:prstGeom prst="rect">
            <a:avLst/>
          </a:prstGeom>
          <a:noFill/>
        </p:spPr>
        <p:txBody>
          <a:bodyPr wrap="none" rtlCol="0">
            <a:spAutoFit/>
          </a:bodyPr>
          <a:lstStyle/>
          <a:p>
            <a:pPr algn="ctr"/>
            <a:r>
              <a:rPr lang="en-GB" sz="2000" b="1" dirty="0"/>
              <a:t>Inheritance, Variation and Evolution</a:t>
            </a:r>
          </a:p>
          <a:p>
            <a:pPr algn="ctr"/>
            <a:r>
              <a:rPr lang="en-GB" dirty="0" smtClean="0"/>
              <a:t>Selective </a:t>
            </a:r>
            <a:r>
              <a:rPr lang="en-GB" dirty="0" smtClean="0"/>
              <a:t>breeding</a:t>
            </a:r>
            <a:endParaRPr lang="en-GB" dirty="0"/>
          </a:p>
        </p:txBody>
      </p:sp>
      <p:sp>
        <p:nvSpPr>
          <p:cNvPr id="3" name="TextBox 2"/>
          <p:cNvSpPr txBox="1"/>
          <p:nvPr/>
        </p:nvSpPr>
        <p:spPr>
          <a:xfrm rot="21096682">
            <a:off x="441846" y="2358895"/>
            <a:ext cx="2439222" cy="1015663"/>
          </a:xfrm>
          <a:prstGeom prst="rect">
            <a:avLst/>
          </a:prstGeom>
          <a:noFill/>
        </p:spPr>
        <p:txBody>
          <a:bodyPr wrap="square" rtlCol="0">
            <a:spAutoFit/>
          </a:bodyPr>
          <a:lstStyle/>
          <a:p>
            <a:pPr algn="ctr"/>
            <a:r>
              <a:rPr lang="en-GB" sz="2000" dirty="0" smtClean="0"/>
              <a:t>What is selective breeding?</a:t>
            </a:r>
            <a:endParaRPr lang="en-GB" sz="2000" dirty="0"/>
          </a:p>
          <a:p>
            <a:pPr algn="ctr"/>
            <a:endParaRPr lang="en-GB" sz="2000" dirty="0"/>
          </a:p>
        </p:txBody>
      </p:sp>
      <p:sp>
        <p:nvSpPr>
          <p:cNvPr id="4" name="TextBox 3"/>
          <p:cNvSpPr txBox="1"/>
          <p:nvPr/>
        </p:nvSpPr>
        <p:spPr>
          <a:xfrm rot="20957676">
            <a:off x="3634096" y="2409862"/>
            <a:ext cx="2300999" cy="984885"/>
          </a:xfrm>
          <a:prstGeom prst="rect">
            <a:avLst/>
          </a:prstGeom>
          <a:noFill/>
        </p:spPr>
        <p:txBody>
          <a:bodyPr wrap="square" rtlCol="0">
            <a:spAutoFit/>
          </a:bodyPr>
          <a:lstStyle/>
          <a:p>
            <a:pPr algn="ctr"/>
            <a:r>
              <a:rPr lang="en-GB" sz="2000" dirty="0" smtClean="0"/>
              <a:t>Give 4 examples of selective breeding. </a:t>
            </a:r>
            <a:endParaRPr lang="en-GB" sz="2000" dirty="0"/>
          </a:p>
          <a:p>
            <a:pPr algn="ctr"/>
            <a:endParaRPr lang="en-GB" dirty="0"/>
          </a:p>
        </p:txBody>
      </p:sp>
      <p:grpSp>
        <p:nvGrpSpPr>
          <p:cNvPr id="11" name="Group 10"/>
          <p:cNvGrpSpPr/>
          <p:nvPr/>
        </p:nvGrpSpPr>
        <p:grpSpPr>
          <a:xfrm>
            <a:off x="1426131" y="4570366"/>
            <a:ext cx="4032449" cy="1805055"/>
            <a:chOff x="1835695" y="4216233"/>
            <a:chExt cx="4032449" cy="1805055"/>
          </a:xfrm>
        </p:grpSpPr>
        <p:sp>
          <p:nvSpPr>
            <p:cNvPr id="9" name="Rectangle 8"/>
            <p:cNvSpPr/>
            <p:nvPr/>
          </p:nvSpPr>
          <p:spPr>
            <a:xfrm>
              <a:off x="1835695" y="4216233"/>
              <a:ext cx="4032449" cy="18050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chemeClr val="tx1"/>
                </a:solidFill>
              </a:endParaRPr>
            </a:p>
          </p:txBody>
        </p:sp>
        <p:pic>
          <p:nvPicPr>
            <p:cNvPr id="10" name="Picture 31" descr="Illustration of a watermelon slic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908466">
              <a:off x="3324722" y="4329818"/>
              <a:ext cx="691689" cy="48109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835695" y="4836354"/>
              <a:ext cx="4032449" cy="1015663"/>
            </a:xfrm>
            <a:prstGeom prst="rect">
              <a:avLst/>
            </a:prstGeom>
            <a:noFill/>
          </p:spPr>
          <p:txBody>
            <a:bodyPr wrap="square" rtlCol="0">
              <a:spAutoFit/>
            </a:bodyPr>
            <a:lstStyle/>
            <a:p>
              <a:pPr algn="ctr"/>
              <a:r>
                <a:rPr lang="en-GB" sz="2000" dirty="0" smtClean="0"/>
                <a:t>Compare and contrast selective breeding and natural selection. </a:t>
              </a:r>
              <a:endParaRPr lang="en-GB" sz="2000" dirty="0"/>
            </a:p>
            <a:p>
              <a:pPr algn="ctr"/>
              <a:endParaRPr lang="en-GB" sz="2000" dirty="0"/>
            </a:p>
          </p:txBody>
        </p:sp>
      </p:grpSp>
    </p:spTree>
    <p:extLst>
      <p:ext uri="{BB962C8B-B14F-4D97-AF65-F5344CB8AC3E}">
        <p14:creationId xmlns:p14="http://schemas.microsoft.com/office/powerpoint/2010/main" val="19282310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78</TotalTime>
  <Words>1028</Words>
  <Application>Microsoft Office PowerPoint</Application>
  <PresentationFormat>On-screen Show (4:3)</PresentationFormat>
  <Paragraphs>141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 Bede's Inter Church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Sue Thaw</dc:creator>
  <cp:lastModifiedBy>Sue Thaw</cp:lastModifiedBy>
  <cp:revision>31</cp:revision>
  <dcterms:created xsi:type="dcterms:W3CDTF">2018-04-06T18:16:29Z</dcterms:created>
  <dcterms:modified xsi:type="dcterms:W3CDTF">2018-04-07T12:59:45Z</dcterms:modified>
</cp:coreProperties>
</file>