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97" d="100"/>
          <a:sy n="97" d="100"/>
        </p:scale>
        <p:origin x="29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F66B-4AC9-4444-B17B-1B1BAF3FB8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05A8-778E-438B-B752-426503B5E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9345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F66B-4AC9-4444-B17B-1B1BAF3FB8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05A8-778E-438B-B752-426503B5E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09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F66B-4AC9-4444-B17B-1B1BAF3FB8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05A8-778E-438B-B752-426503B5E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87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F66B-4AC9-4444-B17B-1B1BAF3FB8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05A8-778E-438B-B752-426503B5E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098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F66B-4AC9-4444-B17B-1B1BAF3FB8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05A8-778E-438B-B752-426503B5E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31485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F66B-4AC9-4444-B17B-1B1BAF3FB8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05A8-778E-438B-B752-426503B5E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938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F66B-4AC9-4444-B17B-1B1BAF3FB8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05A8-778E-438B-B752-426503B5E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8729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F66B-4AC9-4444-B17B-1B1BAF3FB8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05A8-778E-438B-B752-426503B5E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90536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F66B-4AC9-4444-B17B-1B1BAF3FB8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05A8-778E-438B-B752-426503B5E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4783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F66B-4AC9-4444-B17B-1B1BAF3FB8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05A8-778E-438B-B752-426503B5E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2036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F4F66B-4AC9-4444-B17B-1B1BAF3FB8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8205A8-778E-438B-B752-426503B5E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9351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4F66B-4AC9-4444-B17B-1B1BAF3FB809}" type="datetimeFigureOut">
              <a:rPr lang="en-GB" smtClean="0"/>
              <a:t>06/04/2018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8205A8-778E-438B-B752-426503B5ED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48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7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21048392">
            <a:off x="403112" y="1511911"/>
            <a:ext cx="1820040" cy="159077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8" name="Picture 25" descr="Illustration of a yellow banan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920213" y="1507582"/>
            <a:ext cx="530969" cy="40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 rot="21252956">
            <a:off x="2604113" y="1098489"/>
            <a:ext cx="1940902" cy="176658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Why might heart valves need to be replaced?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algn="ctr"/>
            <a:endParaRPr lang="en-GB" dirty="0"/>
          </a:p>
        </p:txBody>
      </p:sp>
      <p:pic>
        <p:nvPicPr>
          <p:cNvPr id="16" name="Picture 21" descr="Illustration of an orange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2808">
            <a:off x="3222536" y="1181336"/>
            <a:ext cx="864170" cy="56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7164841" y="1154537"/>
            <a:ext cx="1673742" cy="24933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endParaRPr lang="en-GB" sz="2000" dirty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Explain the difference between an epidemic and a pandemic. 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1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31997" y="1171065"/>
            <a:ext cx="697620" cy="61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>
            <a:off x="4919988" y="1018120"/>
            <a:ext cx="1953956" cy="22296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Describe the main ways in which pathogens spread. 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6" name="Picture 33" descr="Illustration of strawberries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9887">
            <a:off x="5408442" y="1156259"/>
            <a:ext cx="746510" cy="61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0" y="21153"/>
            <a:ext cx="5146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/>
              <a:t>5 a day revision</a:t>
            </a:r>
            <a:endParaRPr lang="en-GB" sz="6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020439" y="28405"/>
            <a:ext cx="30980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/>
              <a:t>Infection and response</a:t>
            </a:r>
          </a:p>
          <a:p>
            <a:pPr algn="ctr"/>
            <a:r>
              <a:rPr lang="en-GB" sz="2000" dirty="0" smtClean="0"/>
              <a:t>Communicable disease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 rot="21096682">
            <a:off x="106725" y="2001340"/>
            <a:ext cx="24392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is a communicable disease?</a:t>
            </a:r>
            <a:endParaRPr lang="en-GB" sz="2000" dirty="0"/>
          </a:p>
          <a:p>
            <a:pPr algn="ctr"/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 rot="21298192">
            <a:off x="2603309" y="1749409"/>
            <a:ext cx="2051911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Give four examples of pathogens. </a:t>
            </a:r>
            <a:endParaRPr lang="en-GB" sz="2000" dirty="0"/>
          </a:p>
          <a:p>
            <a:pPr algn="ctr"/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23237" y="3701489"/>
            <a:ext cx="8928257" cy="310635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It is</a:t>
            </a:r>
            <a:endParaRPr lang="en-GB" sz="2000" dirty="0">
              <a:solidFill>
                <a:schemeClr val="tx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29092" y="3725448"/>
            <a:ext cx="432240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It is thought that the way diseases are spread will affect </a:t>
            </a:r>
            <a:r>
              <a:rPr lang="en-GB" b="1" dirty="0" smtClean="0"/>
              <a:t>when</a:t>
            </a:r>
            <a:r>
              <a:rPr lang="en-GB" dirty="0" smtClean="0"/>
              <a:t> people are morel likely to get the disease. </a:t>
            </a:r>
          </a:p>
          <a:p>
            <a:pPr algn="ctr"/>
            <a:r>
              <a:rPr lang="en-GB" dirty="0" smtClean="0"/>
              <a:t>Flu is spread by airborne droplets, usually indoors or on crowded buses or trains. </a:t>
            </a:r>
          </a:p>
          <a:p>
            <a:pPr algn="ctr"/>
            <a:r>
              <a:rPr lang="en-GB" dirty="0" smtClean="0"/>
              <a:t>Salmonella is spread through food that is not cooked thoroughly or stored at incorrect temperatures. </a:t>
            </a:r>
          </a:p>
          <a:p>
            <a:pPr algn="ctr"/>
            <a:r>
              <a:rPr lang="en-GB" dirty="0" smtClean="0"/>
              <a:t>Explain how the way microorganisms are spread can explain the patterns in the graph. 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12209" y="4067576"/>
            <a:ext cx="4595730" cy="2573609"/>
          </a:xfrm>
          <a:prstGeom prst="rect">
            <a:avLst/>
          </a:prstGeom>
        </p:spPr>
      </p:pic>
      <p:pic>
        <p:nvPicPr>
          <p:cNvPr id="10" name="Picture 31" descr="Illustration of a watermelon slice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64353" y="3767812"/>
            <a:ext cx="559563" cy="389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4962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21048392">
            <a:off x="454591" y="1464567"/>
            <a:ext cx="2357414" cy="227841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8" name="Picture 25" descr="Illustration of a yellow banan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1160647" y="1525328"/>
            <a:ext cx="530969" cy="40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 rot="20902808">
            <a:off x="3780009" y="1414922"/>
            <a:ext cx="2326954" cy="235217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Why might heart valves need to be replaced?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algn="ctr"/>
            <a:endParaRPr lang="en-GB" dirty="0"/>
          </a:p>
        </p:txBody>
      </p:sp>
      <p:pic>
        <p:nvPicPr>
          <p:cNvPr id="16" name="Picture 21" descr="Illustration of an orange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2808">
            <a:off x="4260210" y="1484596"/>
            <a:ext cx="864170" cy="56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 rot="518680">
            <a:off x="5809266" y="4044875"/>
            <a:ext cx="2645648" cy="24933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In some countries, pools of water are sprayed with insecticides to reduce the spread of malaria. Explain why this works. 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1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8680">
            <a:off x="6897823" y="4026299"/>
            <a:ext cx="697620" cy="61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 rot="21219887">
            <a:off x="6778644" y="1240409"/>
            <a:ext cx="1953956" cy="222961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Rose black spot is a fungal plant disease. </a:t>
            </a:r>
            <a:r>
              <a:rPr lang="en-GB" sz="2000" dirty="0" smtClean="0">
                <a:solidFill>
                  <a:schemeClr val="tx1"/>
                </a:solidFill>
              </a:rPr>
              <a:t>Describe how it is treated. 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6" name="Picture 33" descr="Illustration of strawberries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9887">
            <a:off x="7355628" y="1316958"/>
            <a:ext cx="746510" cy="61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0" y="-136129"/>
            <a:ext cx="53875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b="1" dirty="0" smtClean="0"/>
              <a:t>5 a day </a:t>
            </a:r>
            <a:r>
              <a:rPr lang="en-GB" sz="6000" b="1" dirty="0" smtClean="0"/>
              <a:t>revision</a:t>
            </a:r>
            <a:endParaRPr lang="en-GB" sz="66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5458580" y="59909"/>
            <a:ext cx="3576107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/>
              <a:t>Infection and response</a:t>
            </a:r>
          </a:p>
          <a:p>
            <a:pPr algn="ctr"/>
            <a:r>
              <a:rPr lang="en-GB" sz="2000" dirty="0" smtClean="0"/>
              <a:t>Viral </a:t>
            </a:r>
            <a:r>
              <a:rPr lang="en-GB" sz="2000" dirty="0"/>
              <a:t>, fungal and protest disease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 rot="21096682">
            <a:off x="483391" y="2248146"/>
            <a:ext cx="243922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Give examples of viral diseases in animals and plants. </a:t>
            </a:r>
            <a:endParaRPr lang="en-GB" sz="2000" dirty="0"/>
          </a:p>
          <a:p>
            <a:pPr algn="ctr"/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 rot="20957676">
            <a:off x="3848260" y="2048211"/>
            <a:ext cx="230099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For each of the viral diseases you named, explain how they are spread. </a:t>
            </a:r>
            <a:endParaRPr lang="en-GB" sz="2000" dirty="0"/>
          </a:p>
          <a:p>
            <a:pPr algn="ctr"/>
            <a:endParaRPr lang="en-GB" dirty="0"/>
          </a:p>
        </p:txBody>
      </p:sp>
      <p:grpSp>
        <p:nvGrpSpPr>
          <p:cNvPr id="11" name="Group 10"/>
          <p:cNvGrpSpPr/>
          <p:nvPr/>
        </p:nvGrpSpPr>
        <p:grpSpPr>
          <a:xfrm>
            <a:off x="495992" y="4584772"/>
            <a:ext cx="4032449" cy="2061944"/>
            <a:chOff x="1835695" y="4216233"/>
            <a:chExt cx="4032449" cy="2061944"/>
          </a:xfrm>
        </p:grpSpPr>
        <p:sp>
          <p:nvSpPr>
            <p:cNvPr id="9" name="Rectangle 8"/>
            <p:cNvSpPr/>
            <p:nvPr/>
          </p:nvSpPr>
          <p:spPr>
            <a:xfrm>
              <a:off x="1835695" y="4216233"/>
              <a:ext cx="4032449" cy="1805055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2000" dirty="0">
                <a:solidFill>
                  <a:schemeClr val="tx1"/>
                </a:solidFill>
              </a:endParaRPr>
            </a:p>
          </p:txBody>
        </p:sp>
        <p:pic>
          <p:nvPicPr>
            <p:cNvPr id="10" name="Picture 31" descr="Illustration of a watermelon slice."/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908466">
              <a:off x="3324722" y="4329818"/>
              <a:ext cx="691689" cy="48109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Box 5"/>
            <p:cNvSpPr txBox="1"/>
            <p:nvPr/>
          </p:nvSpPr>
          <p:spPr>
            <a:xfrm>
              <a:off x="1835695" y="4954738"/>
              <a:ext cx="4032449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Explain why it is more difficult to treat viral diseases compared to bacterial diseases. </a:t>
              </a:r>
              <a:endParaRPr lang="en-GB" sz="2000" dirty="0"/>
            </a:p>
            <a:p>
              <a:pPr algn="ctr"/>
              <a:endParaRPr lang="en-GB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4143296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400512" y="3460898"/>
            <a:ext cx="6408151" cy="333293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TextBox 22"/>
              <p:cNvSpPr txBox="1"/>
              <p:nvPr/>
            </p:nvSpPr>
            <p:spPr>
              <a:xfrm>
                <a:off x="439831" y="3664609"/>
                <a:ext cx="6408150" cy="32624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>
                    <a:sym typeface="Symbol"/>
                  </a:rPr>
                  <a:t>Some strains of the bacterium E. coli can make us ill if they enter our body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 smtClean="0">
                    <a:sym typeface="Symbol"/>
                  </a:rPr>
                  <a:t>Bacteria of this strain can enter the body on contaminated food.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 smtClean="0">
                    <a:sym typeface="Symbol"/>
                  </a:rPr>
                  <a:t>A person may develop symptoms of food poisoning if the number of bacteria of this strain in the stomach is ≥</a:t>
                </a:r>
                <a14:m>
                  <m:oMath xmlns:m="http://schemas.openxmlformats.org/officeDocument/2006/math">
                    <m:r>
                      <a:rPr lang="en-GB" sz="1600" b="0" i="1" smtClean="0">
                        <a:latin typeface="Cambria Math"/>
                        <a:sym typeface="Symbol"/>
                      </a:rPr>
                      <m:t> 1 </m:t>
                    </m:r>
                    <m:r>
                      <a:rPr lang="en-GB" sz="1600" b="0" i="1" smtClean="0">
                        <a:latin typeface="Cambria Math"/>
                        <a:sym typeface="Symbol"/>
                      </a:rPr>
                      <m:t>𝑥</m:t>
                    </m:r>
                    <m:r>
                      <a:rPr lang="en-GB" sz="1600" b="0" i="1" smtClean="0">
                        <a:latin typeface="Cambria Math"/>
                        <a:sym typeface="Symbol"/>
                      </a:rPr>
                      <m:t> </m:t>
                    </m:r>
                    <m:sSup>
                      <m:sSupPr>
                        <m:ctrlPr>
                          <a:rPr lang="en-GB" sz="1600" b="0" i="1" smtClean="0">
                            <a:latin typeface="Cambria Math" panose="02040503050406030204" pitchFamily="18" charset="0"/>
                            <a:sym typeface="Symbol"/>
                          </a:rPr>
                        </m:ctrlPr>
                      </m:sSupPr>
                      <m:e>
                        <m:r>
                          <a:rPr lang="en-GB" sz="1600" b="0" i="1" smtClean="0">
                            <a:latin typeface="Cambria Math"/>
                            <a:sym typeface="Symbol"/>
                          </a:rPr>
                          <m:t>10</m:t>
                        </m:r>
                      </m:e>
                      <m:sup>
                        <m:r>
                          <a:rPr lang="en-GB" sz="1600" b="0" i="1" smtClean="0">
                            <a:latin typeface="Cambria Math"/>
                            <a:sym typeface="Symbol"/>
                          </a:rPr>
                          <m:t>4</m:t>
                        </m:r>
                      </m:sup>
                    </m:sSup>
                  </m:oMath>
                </a14:m>
                <a:endParaRPr lang="en-GB" sz="1600" dirty="0" smtClean="0">
                  <a:sym typeface="Symbol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GB" sz="1600" dirty="0" smtClean="0">
                    <a:sym typeface="Symbol"/>
                  </a:rPr>
                  <a:t>A single bacterium of this strain can reproduce itself every 20 minutes in optimum conditions.</a:t>
                </a:r>
              </a:p>
              <a:p>
                <a:r>
                  <a:rPr lang="en-GB" dirty="0" smtClean="0">
                    <a:sym typeface="Symbol"/>
                  </a:rPr>
                  <a:t>A piece of food is contaminated with 200 bacteria of this strain. It is left at room temperature for 2 hours. Jenny concludes that anybody who eats this piece of food will get food poisoning. Is she correct? </a:t>
                </a:r>
                <a:r>
                  <a:rPr lang="en-GB" b="1" dirty="0" smtClean="0">
                    <a:sym typeface="Symbol"/>
                  </a:rPr>
                  <a:t>Explain </a:t>
                </a:r>
                <a:r>
                  <a:rPr lang="en-GB" dirty="0" smtClean="0">
                    <a:sym typeface="Symbol"/>
                  </a:rPr>
                  <a:t>your answer.</a:t>
                </a:r>
                <a:endParaRPr lang="en-GB" dirty="0">
                  <a:sym typeface="Symbol"/>
                </a:endParaRPr>
              </a:p>
              <a:p>
                <a:endParaRPr lang="en-GB" sz="2000" dirty="0"/>
              </a:p>
            </p:txBody>
          </p:sp>
        </mc:Choice>
        <mc:Fallback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9831" y="3664609"/>
                <a:ext cx="6408150" cy="3262432"/>
              </a:xfrm>
              <a:prstGeom prst="rect">
                <a:avLst/>
              </a:prstGeom>
              <a:blipFill>
                <a:blip r:embed="rId2"/>
                <a:stretch>
                  <a:fillRect l="-761" t="-935" r="-3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Rectangle 6"/>
          <p:cNvSpPr/>
          <p:nvPr/>
        </p:nvSpPr>
        <p:spPr>
          <a:xfrm rot="21048392">
            <a:off x="248298" y="1207869"/>
            <a:ext cx="2357414" cy="195512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 </a:t>
            </a:r>
            <a:endParaRPr lang="en-GB" dirty="0">
              <a:solidFill>
                <a:schemeClr val="tx1"/>
              </a:solidFill>
            </a:endParaRPr>
          </a:p>
        </p:txBody>
      </p:sp>
      <p:pic>
        <p:nvPicPr>
          <p:cNvPr id="8" name="Picture 25" descr="Illustration of a yellow banana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862009" y="1236026"/>
            <a:ext cx="530969" cy="4099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/>
          <p:cNvSpPr/>
          <p:nvPr/>
        </p:nvSpPr>
        <p:spPr>
          <a:xfrm rot="20902808">
            <a:off x="3068002" y="1044816"/>
            <a:ext cx="2326954" cy="164897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Why might heart valves need to be replaced?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algn="ctr"/>
            <a:endParaRPr lang="en-GB" dirty="0"/>
          </a:p>
        </p:txBody>
      </p:sp>
      <p:pic>
        <p:nvPicPr>
          <p:cNvPr id="16" name="Picture 21" descr="Illustration of an orange slice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902808">
            <a:off x="3686165" y="1261434"/>
            <a:ext cx="864170" cy="56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Rectangle 19"/>
          <p:cNvSpPr/>
          <p:nvPr/>
        </p:nvSpPr>
        <p:spPr>
          <a:xfrm>
            <a:off x="7058526" y="3404673"/>
            <a:ext cx="1932667" cy="220026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endParaRPr lang="en-GB" sz="2000" dirty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Why has it become more difficult to treat Gonorrhoea?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1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18680">
            <a:off x="7596886" y="3580205"/>
            <a:ext cx="697620" cy="61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" name="Rectangle 24"/>
          <p:cNvSpPr/>
          <p:nvPr/>
        </p:nvSpPr>
        <p:spPr>
          <a:xfrm rot="21219887">
            <a:off x="5721337" y="957357"/>
            <a:ext cx="2984710" cy="169131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 smtClean="0">
              <a:solidFill>
                <a:schemeClr val="tx1"/>
              </a:solidFill>
            </a:endParaRPr>
          </a:p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Give 4 methods of reducing the spread of disease. 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26" name="Picture 33" descr="Illustration of strawberries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219887">
            <a:off x="6840437" y="1071407"/>
            <a:ext cx="746510" cy="61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7" name="TextBox 26"/>
          <p:cNvSpPr txBox="1"/>
          <p:nvPr/>
        </p:nvSpPr>
        <p:spPr>
          <a:xfrm>
            <a:off x="40228" y="21758"/>
            <a:ext cx="5146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/>
              <a:t>5 a day revision</a:t>
            </a:r>
            <a:endParaRPr lang="en-GB" sz="6000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004398" y="-8469"/>
            <a:ext cx="309802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2400" b="1" dirty="0" smtClean="0"/>
              <a:t>Infection and response</a:t>
            </a:r>
          </a:p>
          <a:p>
            <a:pPr algn="ctr"/>
            <a:r>
              <a:rPr lang="en-GB" sz="2000" dirty="0" smtClean="0"/>
              <a:t>Bacterial </a:t>
            </a:r>
            <a:r>
              <a:rPr lang="en-GB" sz="2000" dirty="0" smtClean="0"/>
              <a:t>disease</a:t>
            </a:r>
            <a:endParaRPr lang="en-GB" sz="2000" dirty="0"/>
          </a:p>
        </p:txBody>
      </p:sp>
      <p:sp>
        <p:nvSpPr>
          <p:cNvPr id="3" name="TextBox 2"/>
          <p:cNvSpPr txBox="1"/>
          <p:nvPr/>
        </p:nvSpPr>
        <p:spPr>
          <a:xfrm rot="21096682">
            <a:off x="104841" y="1625165"/>
            <a:ext cx="26443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are the symptoms of Salmonella food poisoning?</a:t>
            </a:r>
            <a:endParaRPr lang="en-GB" sz="2000" dirty="0"/>
          </a:p>
          <a:p>
            <a:pPr algn="ctr"/>
            <a:endParaRPr lang="en-GB" sz="2000" dirty="0"/>
          </a:p>
        </p:txBody>
      </p:sp>
      <p:sp>
        <p:nvSpPr>
          <p:cNvPr id="4" name="TextBox 3"/>
          <p:cNvSpPr txBox="1"/>
          <p:nvPr/>
        </p:nvSpPr>
        <p:spPr>
          <a:xfrm rot="20957676">
            <a:off x="3151405" y="1794200"/>
            <a:ext cx="2300999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How do bacteria make us feel ill?</a:t>
            </a:r>
            <a:endParaRPr lang="en-GB" sz="2000" dirty="0"/>
          </a:p>
          <a:p>
            <a:pPr algn="ctr"/>
            <a:endParaRPr lang="en-GB" dirty="0"/>
          </a:p>
        </p:txBody>
      </p:sp>
      <p:pic>
        <p:nvPicPr>
          <p:cNvPr id="22" name="Picture 31" descr="Illustration of a watermelon slice.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6063749" y="6344447"/>
            <a:ext cx="552026" cy="38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3032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/>
          <p:cNvSpPr/>
          <p:nvPr/>
        </p:nvSpPr>
        <p:spPr>
          <a:xfrm>
            <a:off x="5825406" y="3930315"/>
            <a:ext cx="2937824" cy="200302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endParaRPr lang="en-GB" sz="2000" dirty="0">
              <a:solidFill>
                <a:schemeClr val="tx1"/>
              </a:solidFill>
            </a:endParaRPr>
          </a:p>
        </p:txBody>
      </p:sp>
      <p:grpSp>
        <p:nvGrpSpPr>
          <p:cNvPr id="23" name="Group 22"/>
          <p:cNvGrpSpPr/>
          <p:nvPr/>
        </p:nvGrpSpPr>
        <p:grpSpPr>
          <a:xfrm rot="20307677">
            <a:off x="651155" y="1846178"/>
            <a:ext cx="1857375" cy="2114550"/>
            <a:chOff x="4629730" y="4008146"/>
            <a:chExt cx="1857375" cy="2114550"/>
          </a:xfrm>
        </p:grpSpPr>
        <p:grpSp>
          <p:nvGrpSpPr>
            <p:cNvPr id="16" name="Group 15"/>
            <p:cNvGrpSpPr/>
            <p:nvPr/>
          </p:nvGrpSpPr>
          <p:grpSpPr>
            <a:xfrm>
              <a:off x="4644695" y="4008146"/>
              <a:ext cx="1828101" cy="2114550"/>
              <a:chOff x="4644695" y="4008146"/>
              <a:chExt cx="1828101" cy="2114550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644695" y="4008146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" name="Picture 25" descr="Illustration of a yellow banana.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64830">
                <a:off x="5270555" y="4091849"/>
                <a:ext cx="645857" cy="4986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8" name="TextBox 17"/>
            <p:cNvSpPr txBox="1"/>
            <p:nvPr/>
          </p:nvSpPr>
          <p:spPr>
            <a:xfrm>
              <a:off x="4629730" y="4630385"/>
              <a:ext cx="1857375" cy="132343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Define: pathogen, antibody, antigen.</a:t>
              </a:r>
              <a:endParaRPr lang="en-GB" sz="200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772889" y="4563309"/>
            <a:ext cx="4091276" cy="190051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2537052" y="4737822"/>
            <a:ext cx="552026" cy="3839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Group 23"/>
          <p:cNvGrpSpPr/>
          <p:nvPr/>
        </p:nvGrpSpPr>
        <p:grpSpPr>
          <a:xfrm rot="21034253">
            <a:off x="3153175" y="1272809"/>
            <a:ext cx="2415885" cy="1962862"/>
            <a:chOff x="4359979" y="1498089"/>
            <a:chExt cx="1841312" cy="1962862"/>
          </a:xfrm>
        </p:grpSpPr>
        <p:grpSp>
          <p:nvGrpSpPr>
            <p:cNvPr id="15" name="Group 14"/>
            <p:cNvGrpSpPr/>
            <p:nvPr/>
          </p:nvGrpSpPr>
          <p:grpSpPr>
            <a:xfrm>
              <a:off x="4373190" y="1498089"/>
              <a:ext cx="1828101" cy="1962862"/>
              <a:chOff x="4373190" y="1578973"/>
              <a:chExt cx="1828101" cy="1962862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373190" y="1578973"/>
                <a:ext cx="1828101" cy="1962862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" name="Picture 21" descr="Illustration of an orange slice.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825761" y="1639009"/>
                <a:ext cx="864171" cy="5670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0" name="TextBox 19"/>
            <p:cNvSpPr txBox="1"/>
            <p:nvPr/>
          </p:nvSpPr>
          <p:spPr>
            <a:xfrm>
              <a:off x="4359979" y="2236249"/>
              <a:ext cx="1828104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List 4 ways that the body stops microbes from entering. </a:t>
              </a:r>
              <a:endParaRPr lang="en-GB" sz="2000" dirty="0"/>
            </a:p>
          </p:txBody>
        </p:sp>
      </p:grpSp>
      <p:sp>
        <p:nvSpPr>
          <p:cNvPr id="10" name="Rectangle 9"/>
          <p:cNvSpPr/>
          <p:nvPr/>
        </p:nvSpPr>
        <p:spPr>
          <a:xfrm rot="21028126">
            <a:off x="6401079" y="1265920"/>
            <a:ext cx="2170194" cy="172963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33" descr="Illustration of strawberries.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28126">
            <a:off x="6962011" y="1339353"/>
            <a:ext cx="886205" cy="61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8" name="TextBox 27"/>
          <p:cNvSpPr txBox="1"/>
          <p:nvPr/>
        </p:nvSpPr>
        <p:spPr>
          <a:xfrm>
            <a:off x="0" y="-26831"/>
            <a:ext cx="5146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/>
              <a:t>5 a day revision</a:t>
            </a:r>
            <a:endParaRPr lang="en-GB" sz="6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733128" y="25768"/>
            <a:ext cx="34108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Infection and response</a:t>
            </a:r>
            <a:endParaRPr lang="en-GB" sz="2400" b="1" dirty="0" smtClean="0"/>
          </a:p>
          <a:p>
            <a:pPr algn="ctr"/>
            <a:r>
              <a:rPr lang="en-GB" sz="2000" dirty="0" smtClean="0"/>
              <a:t>Fighting disease</a:t>
            </a:r>
            <a:endParaRPr lang="en-GB" sz="2000" dirty="0"/>
          </a:p>
        </p:txBody>
      </p:sp>
      <p:pic>
        <p:nvPicPr>
          <p:cNvPr id="29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0423" y="4078526"/>
            <a:ext cx="697620" cy="61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/>
          <p:cNvSpPr txBox="1"/>
          <p:nvPr/>
        </p:nvSpPr>
        <p:spPr>
          <a:xfrm rot="21056348">
            <a:off x="6452012" y="2089594"/>
            <a:ext cx="21320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Describe phagocytosis. </a:t>
            </a:r>
            <a:endParaRPr lang="en-GB" sz="2000" dirty="0"/>
          </a:p>
        </p:txBody>
      </p:sp>
      <p:sp>
        <p:nvSpPr>
          <p:cNvPr id="25" name="TextBox 24"/>
          <p:cNvSpPr txBox="1"/>
          <p:nvPr/>
        </p:nvSpPr>
        <p:spPr>
          <a:xfrm>
            <a:off x="5825406" y="4609902"/>
            <a:ext cx="291359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/>
              <a:t>Describe the different ways in which white blood cells protect us from infectious diseases.</a:t>
            </a:r>
            <a:endParaRPr lang="en-GB" sz="2000" dirty="0"/>
          </a:p>
        </p:txBody>
      </p:sp>
      <p:sp>
        <p:nvSpPr>
          <p:cNvPr id="31" name="TextBox 30"/>
          <p:cNvSpPr txBox="1"/>
          <p:nvPr/>
        </p:nvSpPr>
        <p:spPr>
          <a:xfrm>
            <a:off x="995209" y="5100276"/>
            <a:ext cx="377043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Smoking can damage and </a:t>
            </a:r>
            <a:r>
              <a:rPr lang="en-US" sz="2000" dirty="0" err="1" smtClean="0"/>
              <a:t>paralyse</a:t>
            </a:r>
            <a:r>
              <a:rPr lang="en-US" sz="2000" dirty="0" smtClean="0"/>
              <a:t> cilia. Explain why smokers are more susceptible to respiratory infections. 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732760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 rot="20307677">
            <a:off x="322899" y="1571254"/>
            <a:ext cx="1863781" cy="1391886"/>
            <a:chOff x="4644695" y="4008146"/>
            <a:chExt cx="1863781" cy="1391886"/>
          </a:xfrm>
        </p:grpSpPr>
        <p:grpSp>
          <p:nvGrpSpPr>
            <p:cNvPr id="16" name="Group 15"/>
            <p:cNvGrpSpPr/>
            <p:nvPr/>
          </p:nvGrpSpPr>
          <p:grpSpPr>
            <a:xfrm>
              <a:off x="4644695" y="4008146"/>
              <a:ext cx="1828101" cy="1391886"/>
              <a:chOff x="4644695" y="4008146"/>
              <a:chExt cx="1828101" cy="1391886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644695" y="4008146"/>
                <a:ext cx="1828101" cy="1391886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" name="Picture 25" descr="Illustration of a yellow banana.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64830">
                <a:off x="5270555" y="4091849"/>
                <a:ext cx="645857" cy="4986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8" name="TextBox 17"/>
            <p:cNvSpPr txBox="1"/>
            <p:nvPr/>
          </p:nvSpPr>
          <p:spPr>
            <a:xfrm>
              <a:off x="4651101" y="4658159"/>
              <a:ext cx="1857375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What is a vaccine? </a:t>
              </a:r>
              <a:endParaRPr lang="en-GB" sz="200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267954" y="3580361"/>
            <a:ext cx="5758139" cy="296468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377017" y="3680042"/>
            <a:ext cx="462804" cy="3218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876605" y="3645947"/>
            <a:ext cx="506105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ym typeface="Symbol"/>
              </a:rPr>
              <a:t>The MMR vaccination provides protection against measles. Measles is a disease caused by a microorganism. </a:t>
            </a:r>
            <a:endParaRPr lang="en-GB" sz="1400" dirty="0">
              <a:sym typeface="Symbol"/>
            </a:endParaRPr>
          </a:p>
          <a:p>
            <a:endParaRPr lang="en-GB" sz="1400" dirty="0"/>
          </a:p>
        </p:txBody>
      </p:sp>
      <p:sp>
        <p:nvSpPr>
          <p:cNvPr id="12" name="Rectangle 11"/>
          <p:cNvSpPr/>
          <p:nvPr/>
        </p:nvSpPr>
        <p:spPr>
          <a:xfrm rot="20681795">
            <a:off x="3243952" y="1508859"/>
            <a:ext cx="2665994" cy="143142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Picture 21" descr="Illustration of an orange slice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1795">
            <a:off x="4001231" y="1541316"/>
            <a:ext cx="853119" cy="56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Box 19"/>
          <p:cNvSpPr txBox="1"/>
          <p:nvPr/>
        </p:nvSpPr>
        <p:spPr>
          <a:xfrm rot="20681795">
            <a:off x="3359596" y="2117023"/>
            <a:ext cx="261500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Explain what is meant by herd immunity. </a:t>
            </a:r>
            <a:endParaRPr lang="en-GB" sz="2000" dirty="0"/>
          </a:p>
        </p:txBody>
      </p:sp>
      <p:grpSp>
        <p:nvGrpSpPr>
          <p:cNvPr id="26" name="Group 25"/>
          <p:cNvGrpSpPr/>
          <p:nvPr/>
        </p:nvGrpSpPr>
        <p:grpSpPr>
          <a:xfrm rot="1241159">
            <a:off x="6772678" y="3833577"/>
            <a:ext cx="1828101" cy="2161298"/>
            <a:chOff x="280988" y="1857375"/>
            <a:chExt cx="1828101" cy="2161298"/>
          </a:xfrm>
        </p:grpSpPr>
        <p:grpSp>
          <p:nvGrpSpPr>
            <p:cNvPr id="13" name="Group 12"/>
            <p:cNvGrpSpPr/>
            <p:nvPr/>
          </p:nvGrpSpPr>
          <p:grpSpPr>
            <a:xfrm>
              <a:off x="280988" y="1857375"/>
              <a:ext cx="1828101" cy="2114550"/>
              <a:chOff x="280988" y="1857375"/>
              <a:chExt cx="1828101" cy="211455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80988" y="1857375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" name="Picture 22" descr="C:\Users\Sue\AppData\Local\Microsoft\Windows\INetCache\IE\84DGYH3T\MC900436911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6228" y="1922537"/>
                <a:ext cx="697620" cy="6103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1" name="TextBox 20"/>
            <p:cNvSpPr txBox="1"/>
            <p:nvPr/>
          </p:nvSpPr>
          <p:spPr>
            <a:xfrm>
              <a:off x="295124" y="2387457"/>
              <a:ext cx="181396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Explain why vaccinations can never be completely risk free. </a:t>
              </a:r>
              <a:endParaRPr lang="en-GB" sz="2000" dirty="0"/>
            </a:p>
          </p:txBody>
        </p:sp>
      </p:grpSp>
      <p:grpSp>
        <p:nvGrpSpPr>
          <p:cNvPr id="27" name="Group 26"/>
          <p:cNvGrpSpPr/>
          <p:nvPr/>
        </p:nvGrpSpPr>
        <p:grpSpPr>
          <a:xfrm rot="21028126">
            <a:off x="6772678" y="906139"/>
            <a:ext cx="1828102" cy="2114550"/>
            <a:chOff x="2424112" y="4210050"/>
            <a:chExt cx="1828102" cy="2114550"/>
          </a:xfrm>
        </p:grpSpPr>
        <p:grpSp>
          <p:nvGrpSpPr>
            <p:cNvPr id="17" name="Group 16"/>
            <p:cNvGrpSpPr/>
            <p:nvPr/>
          </p:nvGrpSpPr>
          <p:grpSpPr>
            <a:xfrm>
              <a:off x="2424113" y="4210050"/>
              <a:ext cx="1828101" cy="2114550"/>
              <a:chOff x="2424113" y="4210050"/>
              <a:chExt cx="1828101" cy="211455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24113" y="4210050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" name="Picture 33" descr="Illustration of strawberries.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4908" y="4276725"/>
                <a:ext cx="746510" cy="6171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2" name="TextBox 21"/>
            <p:cNvSpPr txBox="1"/>
            <p:nvPr/>
          </p:nvSpPr>
          <p:spPr>
            <a:xfrm>
              <a:off x="2424112" y="4989557"/>
              <a:ext cx="1828101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dirty="0" smtClean="0"/>
                <a:t>Explain why new flu vaccinations are needed each year.  </a:t>
              </a:r>
              <a:endParaRPr lang="en-GB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0" y="23625"/>
            <a:ext cx="5146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/>
              <a:t>5 a day revision</a:t>
            </a:r>
            <a:endParaRPr lang="en-GB" sz="6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937661" y="24025"/>
            <a:ext cx="3164642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Infection and response</a:t>
            </a:r>
            <a:endParaRPr lang="en-GB" sz="2400" b="1" dirty="0" smtClean="0"/>
          </a:p>
          <a:p>
            <a:pPr algn="ctr"/>
            <a:r>
              <a:rPr lang="en-GB" dirty="0" smtClean="0"/>
              <a:t>Vaccination</a:t>
            </a:r>
            <a:endParaRPr lang="en-GB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306" y="4231209"/>
            <a:ext cx="3205994" cy="21933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490258" y="4368453"/>
            <a:ext cx="2600799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lphaLcParenR"/>
            </a:pPr>
            <a:r>
              <a:rPr lang="en-GB" sz="1400" dirty="0" smtClean="0"/>
              <a:t>Calculate the percentage increase in the number of cases of measles between 2006 and 2009.</a:t>
            </a:r>
          </a:p>
          <a:p>
            <a:pPr marL="228600" indent="-228600">
              <a:buAutoNum type="alphaLcParenR"/>
            </a:pPr>
            <a:r>
              <a:rPr lang="en-GB" sz="1400" dirty="0" smtClean="0"/>
              <a:t>How does the graph suggest an explanation for the increases in cases between 2006 and 2009?</a:t>
            </a:r>
            <a:endParaRPr lang="en-GB" sz="1400" dirty="0"/>
          </a:p>
        </p:txBody>
      </p:sp>
    </p:spTree>
    <p:extLst>
      <p:ext uri="{BB962C8B-B14F-4D97-AF65-F5344CB8AC3E}">
        <p14:creationId xmlns:p14="http://schemas.microsoft.com/office/powerpoint/2010/main" val="42230705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 rot="20307677">
            <a:off x="345707" y="1569785"/>
            <a:ext cx="1857375" cy="1558870"/>
            <a:chOff x="4636021" y="4008147"/>
            <a:chExt cx="1857375" cy="1561709"/>
          </a:xfrm>
        </p:grpSpPr>
        <p:grpSp>
          <p:nvGrpSpPr>
            <p:cNvPr id="16" name="Group 15"/>
            <p:cNvGrpSpPr/>
            <p:nvPr/>
          </p:nvGrpSpPr>
          <p:grpSpPr>
            <a:xfrm>
              <a:off x="4644695" y="4008147"/>
              <a:ext cx="1828101" cy="1561709"/>
              <a:chOff x="4644695" y="4008147"/>
              <a:chExt cx="1828101" cy="1561709"/>
            </a:xfrm>
          </p:grpSpPr>
          <p:sp>
            <p:nvSpPr>
              <p:cNvPr id="11" name="Rectangle 10"/>
              <p:cNvSpPr/>
              <p:nvPr/>
            </p:nvSpPr>
            <p:spPr>
              <a:xfrm>
                <a:off x="4644695" y="4008147"/>
                <a:ext cx="1828101" cy="156170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5" name="Picture 25" descr="Illustration of a yellow banana.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 rot="864830">
                <a:off x="5270555" y="4091849"/>
                <a:ext cx="645857" cy="49866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18" name="TextBox 17"/>
            <p:cNvSpPr txBox="1"/>
            <p:nvPr/>
          </p:nvSpPr>
          <p:spPr>
            <a:xfrm>
              <a:off x="4636021" y="4695724"/>
              <a:ext cx="1857375" cy="7091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What are </a:t>
              </a:r>
              <a:r>
                <a:rPr lang="en-GB" sz="2000" dirty="0" smtClean="0"/>
                <a:t>painkillers?</a:t>
              </a:r>
              <a:endParaRPr lang="en-GB" sz="2000" dirty="0"/>
            </a:p>
          </p:txBody>
        </p:sp>
      </p:grpSp>
      <p:sp>
        <p:nvSpPr>
          <p:cNvPr id="8" name="Rectangle 7"/>
          <p:cNvSpPr/>
          <p:nvPr/>
        </p:nvSpPr>
        <p:spPr>
          <a:xfrm>
            <a:off x="376611" y="3821040"/>
            <a:ext cx="5560108" cy="2724004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2602342" y="3837364"/>
            <a:ext cx="516379" cy="359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4" name="Group 23"/>
          <p:cNvGrpSpPr/>
          <p:nvPr/>
        </p:nvGrpSpPr>
        <p:grpSpPr>
          <a:xfrm rot="20681795">
            <a:off x="3379182" y="1534508"/>
            <a:ext cx="1828102" cy="1698719"/>
            <a:chOff x="4670001" y="1776491"/>
            <a:chExt cx="1828102" cy="1698719"/>
          </a:xfrm>
        </p:grpSpPr>
        <p:grpSp>
          <p:nvGrpSpPr>
            <p:cNvPr id="15" name="Group 14"/>
            <p:cNvGrpSpPr/>
            <p:nvPr/>
          </p:nvGrpSpPr>
          <p:grpSpPr>
            <a:xfrm>
              <a:off x="4670002" y="1776491"/>
              <a:ext cx="1828101" cy="1698719"/>
              <a:chOff x="4670002" y="1857375"/>
              <a:chExt cx="1828101" cy="1698719"/>
            </a:xfrm>
          </p:grpSpPr>
          <p:sp>
            <p:nvSpPr>
              <p:cNvPr id="12" name="Rectangle 11"/>
              <p:cNvSpPr/>
              <p:nvPr/>
            </p:nvSpPr>
            <p:spPr>
              <a:xfrm>
                <a:off x="4670002" y="1857375"/>
                <a:ext cx="1828101" cy="1698719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3" name="Picture 21" descr="Illustration of an orange slice.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151967" y="1930008"/>
                <a:ext cx="864170" cy="5670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0" name="TextBox 19"/>
            <p:cNvSpPr txBox="1"/>
            <p:nvPr/>
          </p:nvSpPr>
          <p:spPr>
            <a:xfrm>
              <a:off x="4670001" y="2557367"/>
              <a:ext cx="18281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What is an antibiotic?</a:t>
              </a:r>
              <a:endParaRPr lang="en-GB" sz="2000" dirty="0"/>
            </a:p>
          </p:txBody>
        </p:sp>
      </p:grpSp>
      <p:grpSp>
        <p:nvGrpSpPr>
          <p:cNvPr id="26" name="Group 25"/>
          <p:cNvGrpSpPr/>
          <p:nvPr/>
        </p:nvGrpSpPr>
        <p:grpSpPr>
          <a:xfrm rot="1241159">
            <a:off x="6772678" y="3833577"/>
            <a:ext cx="1828101" cy="2161297"/>
            <a:chOff x="280988" y="1857375"/>
            <a:chExt cx="1828101" cy="2161297"/>
          </a:xfrm>
        </p:grpSpPr>
        <p:grpSp>
          <p:nvGrpSpPr>
            <p:cNvPr id="13" name="Group 12"/>
            <p:cNvGrpSpPr/>
            <p:nvPr/>
          </p:nvGrpSpPr>
          <p:grpSpPr>
            <a:xfrm>
              <a:off x="280988" y="1857375"/>
              <a:ext cx="1828101" cy="2114550"/>
              <a:chOff x="280988" y="1857375"/>
              <a:chExt cx="1828101" cy="211455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80988" y="1857375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4" name="Picture 22" descr="C:\Users\Sue\AppData\Local\Microsoft\Windows\INetCache\IE\84DGYH3T\MC900436911[1].png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46228" y="1922537"/>
                <a:ext cx="697620" cy="610341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1" name="TextBox 20"/>
            <p:cNvSpPr txBox="1"/>
            <p:nvPr/>
          </p:nvSpPr>
          <p:spPr>
            <a:xfrm>
              <a:off x="295124" y="2387456"/>
              <a:ext cx="1813965" cy="163121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/>
                <a:t>What are the implications of antibiotic resistance for medicine? </a:t>
              </a:r>
              <a:endParaRPr lang="en-GB" sz="2000" dirty="0">
                <a:sym typeface="Symbol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 rot="21028126">
            <a:off x="6084814" y="1120820"/>
            <a:ext cx="2258172" cy="1977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33" descr="Illustration of strawberries.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28126">
            <a:off x="6775342" y="1204420"/>
            <a:ext cx="726604" cy="6171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2" name="TextBox 21"/>
          <p:cNvSpPr txBox="1"/>
          <p:nvPr/>
        </p:nvSpPr>
        <p:spPr>
          <a:xfrm rot="21028126">
            <a:off x="6143344" y="2034053"/>
            <a:ext cx="22216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is antibiotic resistance?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0" y="-7705"/>
            <a:ext cx="5146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/>
              <a:t>5 a day revision</a:t>
            </a:r>
            <a:endParaRPr lang="en-GB" sz="6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936718" y="24025"/>
            <a:ext cx="316558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Infection and response</a:t>
            </a:r>
            <a:endParaRPr lang="en-GB" sz="2400" b="1" dirty="0" smtClean="0"/>
          </a:p>
          <a:p>
            <a:pPr algn="ctr"/>
            <a:r>
              <a:rPr lang="en-GB" sz="2000" dirty="0" smtClean="0"/>
              <a:t>Drugs</a:t>
            </a:r>
            <a:endParaRPr lang="en-GB" sz="20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4857" y="4668628"/>
            <a:ext cx="2532564" cy="1535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/>
          <p:nvPr/>
        </p:nvSpPr>
        <p:spPr>
          <a:xfrm>
            <a:off x="376611" y="4145408"/>
            <a:ext cx="55601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The graph shows the change in percentage of bacteria that were resistant to the antibiotic penicillin between 1991 and1995.</a:t>
            </a:r>
            <a:endParaRPr lang="en-GB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3383055" y="4841510"/>
            <a:ext cx="2543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 smtClean="0"/>
              <a:t>a) Describe the trend shown by the graph between 1991 and 1995.</a:t>
            </a:r>
          </a:p>
          <a:p>
            <a:r>
              <a:rPr lang="en-GB" sz="1600" dirty="0" smtClean="0"/>
              <a:t>b) Explain how a population of antibiotic resistant bacteria can develop.  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976144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 rot="20307677">
            <a:off x="379517" y="1567271"/>
            <a:ext cx="1828101" cy="1693538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" name="Picture 25" descr="Illustration of a yellow banana.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172507">
            <a:off x="813274" y="1673565"/>
            <a:ext cx="645857" cy="494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 rot="20307677">
            <a:off x="475700" y="2130152"/>
            <a:ext cx="185737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What is meant by efficacy of a drug?</a:t>
            </a:r>
            <a:endParaRPr lang="en-GB" sz="2000" dirty="0"/>
          </a:p>
        </p:txBody>
      </p:sp>
      <p:sp>
        <p:nvSpPr>
          <p:cNvPr id="8" name="Rectangle 7"/>
          <p:cNvSpPr/>
          <p:nvPr/>
        </p:nvSpPr>
        <p:spPr>
          <a:xfrm>
            <a:off x="1243013" y="3928867"/>
            <a:ext cx="4823698" cy="2089063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Picture 31" descr="Illustration of a watermelon slice.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08466">
            <a:off x="3275571" y="3950743"/>
            <a:ext cx="691689" cy="481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Box 18"/>
          <p:cNvSpPr txBox="1"/>
          <p:nvPr/>
        </p:nvSpPr>
        <p:spPr>
          <a:xfrm>
            <a:off x="1370850" y="4434214"/>
            <a:ext cx="450113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sym typeface="Symbol"/>
              </a:rPr>
              <a:t>When testing a drug on humans, a placebo is sometimes used. Explain why placebos are important, and how ethical issues with using placebos are overcome. </a:t>
            </a:r>
            <a:endParaRPr lang="en-GB" sz="2000" dirty="0">
              <a:sym typeface="Symbol"/>
            </a:endParaRPr>
          </a:p>
          <a:p>
            <a:pPr algn="ctr"/>
            <a:endParaRPr lang="en-GB" sz="2000" dirty="0"/>
          </a:p>
        </p:txBody>
      </p:sp>
      <p:sp>
        <p:nvSpPr>
          <p:cNvPr id="12" name="Rectangle 11"/>
          <p:cNvSpPr/>
          <p:nvPr/>
        </p:nvSpPr>
        <p:spPr>
          <a:xfrm rot="20681795">
            <a:off x="3744085" y="1441619"/>
            <a:ext cx="2219106" cy="1892241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000" dirty="0" smtClean="0">
              <a:solidFill>
                <a:schemeClr val="tx1"/>
              </a:solidFill>
            </a:endParaRPr>
          </a:p>
          <a:p>
            <a:pPr algn="ctr"/>
            <a:r>
              <a:rPr lang="en-GB" sz="2000" dirty="0" smtClean="0">
                <a:solidFill>
                  <a:schemeClr val="tx1"/>
                </a:solidFill>
              </a:rPr>
              <a:t>Why </a:t>
            </a:r>
            <a:r>
              <a:rPr lang="en-GB" sz="2000" dirty="0">
                <a:solidFill>
                  <a:schemeClr val="tx1"/>
                </a:solidFill>
              </a:rPr>
              <a:t>are drugs first tested on healthy people</a:t>
            </a:r>
            <a:r>
              <a:rPr lang="en-GB" sz="2000" dirty="0" smtClean="0">
                <a:solidFill>
                  <a:schemeClr val="tx1"/>
                </a:solidFill>
              </a:rPr>
              <a:t>?</a:t>
            </a:r>
            <a:endParaRPr lang="en-GB" sz="2000" dirty="0">
              <a:solidFill>
                <a:schemeClr val="tx1"/>
              </a:solidFill>
            </a:endParaRPr>
          </a:p>
        </p:txBody>
      </p:sp>
      <p:pic>
        <p:nvPicPr>
          <p:cNvPr id="3" name="Picture 21" descr="Illustration of an orange slice.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681795">
            <a:off x="4302980" y="1541144"/>
            <a:ext cx="854420" cy="5670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8"/>
          <p:cNvSpPr/>
          <p:nvPr/>
        </p:nvSpPr>
        <p:spPr>
          <a:xfrm rot="1241159">
            <a:off x="6654807" y="3581113"/>
            <a:ext cx="1964005" cy="254590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4" name="Picture 22" descr="C:\Users\Sue\AppData\Local\Microsoft\Windows\INetCache\IE\84DGYH3T\MC900436911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41159">
            <a:off x="7557868" y="3672831"/>
            <a:ext cx="697620" cy="6103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TextBox 20"/>
          <p:cNvSpPr txBox="1"/>
          <p:nvPr/>
        </p:nvSpPr>
        <p:spPr>
          <a:xfrm rot="1241159">
            <a:off x="6550037" y="4143012"/>
            <a:ext cx="195757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Why is a double blind trial considered to generate the most reliable results? </a:t>
            </a:r>
            <a:endParaRPr lang="en-GB" sz="2000" dirty="0"/>
          </a:p>
        </p:txBody>
      </p:sp>
      <p:grpSp>
        <p:nvGrpSpPr>
          <p:cNvPr id="27" name="Group 26"/>
          <p:cNvGrpSpPr/>
          <p:nvPr/>
        </p:nvGrpSpPr>
        <p:grpSpPr>
          <a:xfrm rot="21028126">
            <a:off x="6772678" y="906139"/>
            <a:ext cx="1828102" cy="2114550"/>
            <a:chOff x="2424112" y="4210050"/>
            <a:chExt cx="1828102" cy="2114550"/>
          </a:xfrm>
        </p:grpSpPr>
        <p:grpSp>
          <p:nvGrpSpPr>
            <p:cNvPr id="17" name="Group 16"/>
            <p:cNvGrpSpPr/>
            <p:nvPr/>
          </p:nvGrpSpPr>
          <p:grpSpPr>
            <a:xfrm>
              <a:off x="2424113" y="4210050"/>
              <a:ext cx="1828101" cy="2114550"/>
              <a:chOff x="2424113" y="4210050"/>
              <a:chExt cx="1828101" cy="2114550"/>
            </a:xfrm>
          </p:grpSpPr>
          <p:sp>
            <p:nvSpPr>
              <p:cNvPr id="10" name="Rectangle 9"/>
              <p:cNvSpPr/>
              <p:nvPr/>
            </p:nvSpPr>
            <p:spPr>
              <a:xfrm>
                <a:off x="2424113" y="4210050"/>
                <a:ext cx="1828101" cy="2114550"/>
              </a:xfrm>
              <a:prstGeom prst="rect">
                <a:avLst/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pic>
            <p:nvPicPr>
              <p:cNvPr id="7" name="Picture 33" descr="Illustration of strawberries.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964908" y="4276725"/>
                <a:ext cx="746510" cy="61719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sp>
          <p:nvSpPr>
            <p:cNvPr id="22" name="TextBox 21"/>
            <p:cNvSpPr txBox="1"/>
            <p:nvPr/>
          </p:nvSpPr>
          <p:spPr>
            <a:xfrm>
              <a:off x="2424112" y="5081890"/>
              <a:ext cx="182810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GB" sz="2000" dirty="0" smtClean="0"/>
                <a:t>Describe two types of clinical trial. </a:t>
              </a:r>
              <a:endParaRPr lang="en-GB" sz="2000" dirty="0"/>
            </a:p>
          </p:txBody>
        </p:sp>
      </p:grpSp>
      <p:sp>
        <p:nvSpPr>
          <p:cNvPr id="28" name="TextBox 27"/>
          <p:cNvSpPr txBox="1"/>
          <p:nvPr/>
        </p:nvSpPr>
        <p:spPr>
          <a:xfrm>
            <a:off x="-7512" y="-60372"/>
            <a:ext cx="514685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000" b="1" dirty="0" smtClean="0"/>
              <a:t>5 a day revision</a:t>
            </a:r>
            <a:endParaRPr lang="en-GB" sz="6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5871980" y="24025"/>
            <a:ext cx="323032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/>
              <a:t>Infection and response</a:t>
            </a:r>
            <a:endParaRPr lang="en-GB" sz="2400" b="1" dirty="0" smtClean="0"/>
          </a:p>
          <a:p>
            <a:pPr algn="ctr"/>
            <a:r>
              <a:rPr lang="en-GB" sz="2000" dirty="0" smtClean="0"/>
              <a:t>Drug trials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89686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639</Words>
  <Application>Microsoft Office PowerPoint</Application>
  <PresentationFormat>On-screen Show (4:3)</PresentationFormat>
  <Paragraphs>86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 Bede's Inter Church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Sue Thaw</dc:creator>
  <cp:lastModifiedBy>Sue Thaw</cp:lastModifiedBy>
  <cp:revision>1</cp:revision>
  <dcterms:created xsi:type="dcterms:W3CDTF">2018-04-06T15:45:44Z</dcterms:created>
  <dcterms:modified xsi:type="dcterms:W3CDTF">2018-04-06T15:46:12Z</dcterms:modified>
</cp:coreProperties>
</file>