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69" r:id="rId3"/>
    <p:sldId id="276" r:id="rId4"/>
    <p:sldId id="268" r:id="rId5"/>
    <p:sldId id="258" r:id="rId6"/>
    <p:sldId id="260" r:id="rId7"/>
    <p:sldId id="274" r:id="rId8"/>
    <p:sldId id="273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0" d="100"/>
          <a:sy n="90" d="100"/>
        </p:scale>
        <p:origin x="4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B65-FEB6-4699-BD98-33FE815B97A3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07F-F840-4407-8A0D-94D03A80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87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B65-FEB6-4699-BD98-33FE815B97A3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07F-F840-4407-8A0D-94D03A80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78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B65-FEB6-4699-BD98-33FE815B97A3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07F-F840-4407-8A0D-94D03A80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2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B65-FEB6-4699-BD98-33FE815B97A3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07F-F840-4407-8A0D-94D03A80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1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B65-FEB6-4699-BD98-33FE815B97A3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07F-F840-4407-8A0D-94D03A80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18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B65-FEB6-4699-BD98-33FE815B97A3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07F-F840-4407-8A0D-94D03A80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13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B65-FEB6-4699-BD98-33FE815B97A3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07F-F840-4407-8A0D-94D03A80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82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B65-FEB6-4699-BD98-33FE815B97A3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07F-F840-4407-8A0D-94D03A80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81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B65-FEB6-4699-BD98-33FE815B97A3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07F-F840-4407-8A0D-94D03A80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1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B65-FEB6-4699-BD98-33FE815B97A3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07F-F840-4407-8A0D-94D03A80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103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0B65-FEB6-4699-BD98-33FE815B97A3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07F-F840-4407-8A0D-94D03A80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25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90B65-FEB6-4699-BD98-33FE815B97A3}" type="datetimeFigureOut">
              <a:rPr lang="en-GB" smtClean="0"/>
              <a:t>07/04/2018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DB07F-F840-4407-8A0D-94D03A803B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519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048392">
            <a:off x="454591" y="1464567"/>
            <a:ext cx="2357414" cy="2278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160647" y="1525328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0902808">
            <a:off x="3780009" y="1414922"/>
            <a:ext cx="2326954" cy="23521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08">
            <a:off x="4260210" y="1484596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5807132" y="3853212"/>
            <a:ext cx="2580825" cy="28363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571" y="3887967"/>
            <a:ext cx="495196" cy="433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1219887">
            <a:off x="6778643" y="898844"/>
            <a:ext cx="1953956" cy="22296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Give three things plants compete for in an ecosystem.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7238218" y="976979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5773" y="-4897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069755" y="19008"/>
            <a:ext cx="14833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Ecology</a:t>
            </a:r>
          </a:p>
          <a:p>
            <a:pPr algn="ctr"/>
            <a:r>
              <a:rPr lang="en-GB" sz="2000" dirty="0" smtClean="0"/>
              <a:t>Competition</a:t>
            </a:r>
          </a:p>
        </p:txBody>
      </p:sp>
      <p:sp>
        <p:nvSpPr>
          <p:cNvPr id="3" name="TextBox 2"/>
          <p:cNvSpPr txBox="1"/>
          <p:nvPr/>
        </p:nvSpPr>
        <p:spPr>
          <a:xfrm rot="21096682">
            <a:off x="483391" y="2094258"/>
            <a:ext cx="24392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Define: habitat, population, community and ecosystem.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0957676">
            <a:off x="3848260" y="1894323"/>
            <a:ext cx="230099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the difference between abiotic and biotic factors? Give </a:t>
            </a:r>
            <a:r>
              <a:rPr lang="en-GB" sz="2000" dirty="0" smtClean="0"/>
              <a:t>4 examples </a:t>
            </a:r>
            <a:r>
              <a:rPr lang="en-GB" sz="2000" dirty="0" smtClean="0"/>
              <a:t>of each.</a:t>
            </a:r>
            <a:endParaRPr lang="en-GB" sz="2000" dirty="0"/>
          </a:p>
          <a:p>
            <a:pPr algn="ctr"/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597042" y="4408414"/>
            <a:ext cx="4032449" cy="2455477"/>
            <a:chOff x="1835695" y="4216233"/>
            <a:chExt cx="4032449" cy="2455477"/>
          </a:xfrm>
        </p:grpSpPr>
        <p:sp>
          <p:nvSpPr>
            <p:cNvPr id="9" name="Rectangle 8"/>
            <p:cNvSpPr/>
            <p:nvPr/>
          </p:nvSpPr>
          <p:spPr>
            <a:xfrm>
              <a:off x="1835695" y="4216233"/>
              <a:ext cx="4032449" cy="18050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31" descr="Illustration of a watermelon slice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8466">
              <a:off x="3339298" y="4313850"/>
              <a:ext cx="556972" cy="387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835695" y="4732718"/>
              <a:ext cx="403244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Explain why some ecosystems are described as stable. Use the rainforest as an example to illustrate your answer. </a:t>
              </a:r>
            </a:p>
            <a:p>
              <a:pPr algn="ctr"/>
              <a:r>
                <a:rPr lang="en-GB" sz="2000" dirty="0" smtClean="0"/>
                <a:t> </a:t>
              </a:r>
              <a:endParaRPr lang="en-GB" sz="2000" dirty="0"/>
            </a:p>
            <a:p>
              <a:pPr algn="ctr"/>
              <a:endParaRPr lang="en-GB" sz="20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807132" y="4238164"/>
            <a:ext cx="2700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Describe 3 possible consequences of removing cod from this food web. </a:t>
            </a:r>
            <a:endParaRPr lang="en-GB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415" y="5109444"/>
            <a:ext cx="2088681" cy="152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1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048392">
            <a:off x="328195" y="1450747"/>
            <a:ext cx="1980373" cy="15490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945245" y="1572346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1067438">
            <a:off x="2839201" y="1512210"/>
            <a:ext cx="2326954" cy="23521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7438">
            <a:off x="3319402" y="1581884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863551" y="4020542"/>
            <a:ext cx="3596088" cy="24933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Arctic foxes live in very cold conditions. Explain how 2 adaptations that the foxes have help them survive these conditions.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8680">
            <a:off x="7841374" y="3911064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1219887">
            <a:off x="5519242" y="1160910"/>
            <a:ext cx="3251587" cy="22296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Some microorganisms are known as extremophiles. Explain what this means and give an example of the kind of conditions they can live in.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6612331" y="1208907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4917" y="41272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195420" y="50612"/>
            <a:ext cx="13449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Ecology</a:t>
            </a:r>
          </a:p>
          <a:p>
            <a:pPr algn="ctr"/>
            <a:r>
              <a:rPr lang="en-GB" sz="2000" dirty="0" smtClean="0"/>
              <a:t>Adaptation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 rot="21096682">
            <a:off x="125901" y="2047319"/>
            <a:ext cx="2439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are adaptations?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1042072">
            <a:off x="2966108" y="2067128"/>
            <a:ext cx="230099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Adaptations can be structural, behavioural or functional. Give an example of each.</a:t>
            </a:r>
            <a:endParaRPr lang="en-GB" sz="2000" dirty="0"/>
          </a:p>
          <a:p>
            <a:pPr algn="ctr"/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287722" y="4570365"/>
            <a:ext cx="4032449" cy="1943560"/>
            <a:chOff x="1835695" y="4216233"/>
            <a:chExt cx="4032449" cy="1943560"/>
          </a:xfrm>
        </p:grpSpPr>
        <p:sp>
          <p:nvSpPr>
            <p:cNvPr id="9" name="Rectangle 8"/>
            <p:cNvSpPr/>
            <p:nvPr/>
          </p:nvSpPr>
          <p:spPr>
            <a:xfrm>
              <a:off x="1835695" y="4216233"/>
              <a:ext cx="4032449" cy="18050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31" descr="Illustration of a watermelon slice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8466">
              <a:off x="3324722" y="4329818"/>
              <a:ext cx="691689" cy="481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835695" y="4836354"/>
              <a:ext cx="403244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Tropical and desert plants have different densities of stomata. Explain why. </a:t>
              </a:r>
              <a:endParaRPr lang="en-GB" sz="2000" dirty="0"/>
            </a:p>
            <a:p>
              <a:pPr algn="ctr"/>
              <a:endParaRPr lang="en-GB" sz="2000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3591" y="4117787"/>
            <a:ext cx="1156007" cy="65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2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048392">
            <a:off x="383748" y="1489108"/>
            <a:ext cx="2123025" cy="13727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160647" y="1525328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20902808">
            <a:off x="2877643" y="1455183"/>
            <a:ext cx="2326954" cy="15069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5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08">
            <a:off x="3586024" y="1505694"/>
            <a:ext cx="717493" cy="47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43578" y="4704683"/>
            <a:ext cx="4389021" cy="20326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65706" y="898844"/>
            <a:ext cx="2966893" cy="36288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73" y="-15889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54638" y="54996"/>
            <a:ext cx="15472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Ecology</a:t>
            </a:r>
          </a:p>
          <a:p>
            <a:pPr algn="ctr"/>
            <a:r>
              <a:rPr lang="en-GB" sz="2000" dirty="0" smtClean="0"/>
              <a:t>Foods chains</a:t>
            </a:r>
            <a:endParaRPr lang="en-GB" sz="2000" dirty="0" smtClean="0"/>
          </a:p>
        </p:txBody>
      </p:sp>
      <p:sp>
        <p:nvSpPr>
          <p:cNvPr id="12" name="TextBox 11"/>
          <p:cNvSpPr txBox="1"/>
          <p:nvPr/>
        </p:nvSpPr>
        <p:spPr>
          <a:xfrm rot="21066629">
            <a:off x="400101" y="2063389"/>
            <a:ext cx="22312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shown by a food chain?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 rot="20925439">
            <a:off x="2917272" y="1973609"/>
            <a:ext cx="23009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interdependence?</a:t>
            </a:r>
            <a:endParaRPr lang="en-GB" sz="2000" dirty="0"/>
          </a:p>
          <a:p>
            <a:pPr algn="ctr"/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4313" y="1047658"/>
            <a:ext cx="2806975" cy="148163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87722" y="3382978"/>
            <a:ext cx="3423041" cy="26456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6" name="Picture 31" descr="Illustration of a watermelon slice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1629917" y="3340671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50977" y="4070670"/>
            <a:ext cx="33757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Food webs are often used rather than food chains to show feeding relationships between organisms. Explain why this is an advantage. 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5765706" y="2706252"/>
            <a:ext cx="30036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From this </a:t>
            </a:r>
            <a:r>
              <a:rPr lang="en-GB" dirty="0"/>
              <a:t>food web </a:t>
            </a:r>
            <a:r>
              <a:rPr lang="en-GB" dirty="0" smtClean="0"/>
              <a:t>give identify the following: </a:t>
            </a:r>
            <a:r>
              <a:rPr lang="en-GB" dirty="0"/>
              <a:t>producer, primary consumer, secondary consumer, </a:t>
            </a:r>
            <a:r>
              <a:rPr lang="en-GB" dirty="0" smtClean="0"/>
              <a:t>tertiary </a:t>
            </a:r>
            <a:r>
              <a:rPr lang="en-GB" dirty="0"/>
              <a:t>consumer, predator, prey.</a:t>
            </a:r>
          </a:p>
          <a:p>
            <a:pPr algn="ctr"/>
            <a:endParaRPr lang="en-GB" dirty="0"/>
          </a:p>
        </p:txBody>
      </p:sp>
      <p:pic>
        <p:nvPicPr>
          <p:cNvPr id="9" name="Picture 33" descr="Illustration of strawberries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8254019" y="746880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97558" y="5335386"/>
            <a:ext cx="2762746" cy="119002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397558" y="4842260"/>
            <a:ext cx="2418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l</a:t>
            </a:r>
            <a:r>
              <a:rPr lang="en-GB" sz="1200" dirty="0" smtClean="0"/>
              <a:t>eaves </a:t>
            </a:r>
            <a:r>
              <a:rPr lang="en-GB" sz="1200" dirty="0" smtClean="0">
                <a:sym typeface="Symbol" panose="05050102010706020507" pitchFamily="18" charset="2"/>
              </a:rPr>
              <a:t> small mites  large mites</a:t>
            </a:r>
            <a:endParaRPr lang="en-GB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028279" y="4747790"/>
            <a:ext cx="18126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What happens to the number of small mites as the number of large mites increases? Explain why. </a:t>
            </a:r>
            <a:endParaRPr lang="en-GB" dirty="0"/>
          </a:p>
        </p:txBody>
      </p:sp>
      <p:pic>
        <p:nvPicPr>
          <p:cNvPr id="7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249" y="6378656"/>
            <a:ext cx="522658" cy="45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03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7733" y="1520914"/>
            <a:ext cx="1429050" cy="11417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815410" y="1551661"/>
            <a:ext cx="387572" cy="29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084103" y="1136209"/>
            <a:ext cx="1343788" cy="1353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4914">
            <a:off x="2459019" y="1202944"/>
            <a:ext cx="644324" cy="42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805653" y="5043949"/>
            <a:ext cx="2804190" cy="14279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How </a:t>
            </a:r>
            <a:r>
              <a:rPr lang="en-US" dirty="0">
                <a:solidFill>
                  <a:schemeClr val="tx1"/>
                </a:solidFill>
              </a:rPr>
              <a:t>would you improve the student’s method to give a more accurate estimate?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355" y="4937323"/>
            <a:ext cx="505488" cy="44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3679644" y="957645"/>
            <a:ext cx="5056210" cy="37225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8144414" y="783707"/>
            <a:ext cx="646948" cy="53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25842" y="41139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872830" y="6307"/>
            <a:ext cx="17431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Ecology</a:t>
            </a:r>
          </a:p>
          <a:p>
            <a:pPr algn="ctr"/>
            <a:r>
              <a:rPr lang="en-GB" sz="2000" dirty="0" smtClean="0"/>
              <a:t>Using </a:t>
            </a:r>
            <a:r>
              <a:rPr lang="en-GB" sz="2000" dirty="0" smtClean="0"/>
              <a:t>quadrats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45012" y="1832944"/>
            <a:ext cx="1854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a quadrat?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89376" y="1637635"/>
            <a:ext cx="15636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a transect?</a:t>
            </a:r>
            <a:endParaRPr lang="en-GB" sz="2000" dirty="0"/>
          </a:p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67733" y="3122562"/>
            <a:ext cx="3144775" cy="32684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0" name="Picture 31" descr="Illustration of a watermelon slice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1570621" y="3226792"/>
            <a:ext cx="472864" cy="41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7733" y="3742683"/>
            <a:ext cx="322886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Sunlight is one environmental factor that might affect the distribution of the buttercup plants</a:t>
            </a:r>
            <a:r>
              <a:rPr lang="en-US" dirty="0" smtClean="0"/>
              <a:t>. Explain why and suggest </a:t>
            </a:r>
            <a:r>
              <a:rPr lang="en-US" b="1" dirty="0" smtClean="0"/>
              <a:t>three </a:t>
            </a:r>
            <a:r>
              <a:rPr lang="en-US" b="1" dirty="0"/>
              <a:t>other</a:t>
            </a:r>
            <a:r>
              <a:rPr lang="en-US" dirty="0"/>
              <a:t> environmental factors that might affect the distribution of the buttercup plants.</a:t>
            </a:r>
          </a:p>
          <a:p>
            <a:pPr algn="ctr"/>
            <a:r>
              <a:rPr lang="en-GB" sz="2000" dirty="0" smtClean="0"/>
              <a:t> </a:t>
            </a:r>
            <a:endParaRPr lang="en-GB" sz="2000" dirty="0"/>
          </a:p>
          <a:p>
            <a:pPr algn="ctr"/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04440" y="3072954"/>
            <a:ext cx="2928711" cy="151236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697427" y="1028371"/>
            <a:ext cx="502064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 grassy field on a farm measured </a:t>
            </a:r>
            <a:r>
              <a:rPr lang="en-US" sz="1600" dirty="0" smtClean="0"/>
              <a:t>120m </a:t>
            </a:r>
            <a:r>
              <a:rPr lang="en-US" sz="1600" dirty="0"/>
              <a:t>by </a:t>
            </a:r>
            <a:r>
              <a:rPr lang="en-US" sz="1600" dirty="0" smtClean="0"/>
              <a:t>80m. </a:t>
            </a:r>
            <a:endParaRPr lang="en-US" sz="1600" dirty="0"/>
          </a:p>
          <a:p>
            <a:r>
              <a:rPr lang="en-US" sz="1600" dirty="0"/>
              <a:t>A student wanted to estimate the number of buttercup plants growing in the field.</a:t>
            </a:r>
          </a:p>
          <a:p>
            <a:r>
              <a:rPr lang="en-US" sz="1600" dirty="0"/>
              <a:t>The student found an area where buttercup plants were growing and placed a 1 m × 1 m quadrat in one position in that area.</a:t>
            </a:r>
          </a:p>
          <a:p>
            <a:r>
              <a:rPr lang="en-US" sz="1600" dirty="0" smtClean="0"/>
              <a:t>The </a:t>
            </a:r>
            <a:r>
              <a:rPr lang="en-US" sz="1600" dirty="0"/>
              <a:t>student said, 'This result shows that there are 115 200 buttercup plants in the field</a:t>
            </a:r>
            <a:r>
              <a:rPr lang="en-US" sz="1600" dirty="0" smtClean="0"/>
              <a:t>.‘ How did they calculate this figure?</a:t>
            </a:r>
            <a:endParaRPr lang="en-US" sz="1600" dirty="0"/>
          </a:p>
          <a:p>
            <a:endParaRPr lang="en-US" sz="1600" dirty="0" smtClean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5328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43173" y="1323379"/>
            <a:ext cx="2457367" cy="33708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16912" y="1831891"/>
            <a:ext cx="24967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 smtClean="0"/>
          </a:p>
          <a:p>
            <a:pPr algn="ctr"/>
            <a:endParaRPr lang="en-GB" sz="2000" dirty="0"/>
          </a:p>
          <a:p>
            <a:pPr algn="ctr"/>
            <a:endParaRPr lang="en-GB" sz="2000" dirty="0" smtClean="0"/>
          </a:p>
          <a:p>
            <a:pPr algn="ctr"/>
            <a:endParaRPr lang="en-GB" sz="2000" dirty="0"/>
          </a:p>
          <a:p>
            <a:pPr algn="ctr"/>
            <a:r>
              <a:rPr lang="en-GB" sz="2000" dirty="0" smtClean="0"/>
              <a:t>The diagram shows a simple water cycle. What process is responsible for water loss from the tree?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445226" y="4903232"/>
            <a:ext cx="4823698" cy="14744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663417" y="4856443"/>
            <a:ext cx="564793" cy="39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35065" y="5364443"/>
            <a:ext cx="45011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If there were no microorganisms, what impact would this have on the carbon cycle?</a:t>
            </a:r>
            <a:endParaRPr lang="en-GB" sz="20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3232770" y="1328686"/>
            <a:ext cx="2274508" cy="1783954"/>
            <a:chOff x="3736525" y="1378408"/>
            <a:chExt cx="2274508" cy="1783954"/>
          </a:xfrm>
        </p:grpSpPr>
        <p:sp>
          <p:nvSpPr>
            <p:cNvPr id="12" name="Rectangle 11"/>
            <p:cNvSpPr/>
            <p:nvPr/>
          </p:nvSpPr>
          <p:spPr>
            <a:xfrm>
              <a:off x="3736525" y="1378408"/>
              <a:ext cx="2274507" cy="178395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" name="Picture 21" descr="Illustration of an orange slice.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6128" y="1447780"/>
              <a:ext cx="730996" cy="483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3736526" y="1948126"/>
              <a:ext cx="22745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Give </a:t>
              </a:r>
              <a:r>
                <a:rPr lang="en-GB" sz="2000" dirty="0" smtClean="0"/>
                <a:t>2 </a:t>
              </a:r>
              <a:r>
                <a:rPr lang="en-GB" sz="2000" dirty="0"/>
                <a:t>ways that carbon can be returned to the air. </a:t>
              </a:r>
              <a:endParaRPr lang="en-GB" sz="20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5973343" y="3224660"/>
            <a:ext cx="2672466" cy="32045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833258" y="4664002"/>
            <a:ext cx="1936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0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5914718" y="1298733"/>
            <a:ext cx="2784740" cy="1739412"/>
            <a:chOff x="5871980" y="1002822"/>
            <a:chExt cx="2784740" cy="1739412"/>
          </a:xfrm>
        </p:grpSpPr>
        <p:sp>
          <p:nvSpPr>
            <p:cNvPr id="10" name="Rectangle 9"/>
            <p:cNvSpPr/>
            <p:nvPr/>
          </p:nvSpPr>
          <p:spPr>
            <a:xfrm>
              <a:off x="5871981" y="1002822"/>
              <a:ext cx="2731090" cy="17394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33" descr="Illustration of strawberries.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28126">
              <a:off x="6847571" y="1101258"/>
              <a:ext cx="746510" cy="6171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5871980" y="1650306"/>
              <a:ext cx="27847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How is carbon passed between animals in the carbon cycle?</a:t>
              </a:r>
              <a:endParaRPr lang="en-GB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26025" y="10940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144622" y="24025"/>
            <a:ext cx="2957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Ecology</a:t>
            </a:r>
          </a:p>
          <a:p>
            <a:pPr algn="ctr"/>
            <a:r>
              <a:rPr lang="en-GB" sz="2000" dirty="0" smtClean="0"/>
              <a:t>Water and carbon cycle</a:t>
            </a:r>
            <a:endParaRPr lang="en-GB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0263" y="3607703"/>
            <a:ext cx="1873650" cy="145640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973344" y="5146475"/>
            <a:ext cx="2672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diagram shows part of the carbon cycle. Which numbers represent excretion?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5226" y="1409855"/>
            <a:ext cx="2161449" cy="1702785"/>
          </a:xfrm>
          <a:prstGeom prst="rect">
            <a:avLst/>
          </a:prstGeom>
        </p:spPr>
      </p:pic>
      <p:pic>
        <p:nvPicPr>
          <p:cNvPr id="5" name="Picture 25" descr="Illustration of a yellow banana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4830">
            <a:off x="243103" y="1336356"/>
            <a:ext cx="688455" cy="39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227" y="3232941"/>
            <a:ext cx="573372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66090" y="4741259"/>
            <a:ext cx="889346" cy="72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2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rot="20307677">
            <a:off x="449488" y="1539200"/>
            <a:ext cx="1905708" cy="2089471"/>
            <a:chOff x="4644695" y="4008146"/>
            <a:chExt cx="1905708" cy="2114550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6"/>
              <a:ext cx="1828101" cy="2114550"/>
              <a:chOff x="4644695" y="4008146"/>
              <a:chExt cx="1828101" cy="2114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6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93028" y="4868507"/>
              <a:ext cx="1857375" cy="716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Define:</a:t>
              </a:r>
            </a:p>
            <a:p>
              <a:pPr algn="ctr"/>
              <a:r>
                <a:rPr lang="en-GB" sz="2000" dirty="0" smtClean="0"/>
                <a:t>Biodiversity</a:t>
              </a:r>
              <a:endParaRPr lang="en-GB" sz="2000" dirty="0" smtClean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814373" y="4386083"/>
            <a:ext cx="4823698" cy="19004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2846931" y="4407959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975657" y="4984142"/>
            <a:ext cx="45011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ym typeface="Symbol"/>
              </a:rPr>
              <a:t>As human population increases, biodiversity decreases. Explain why and suggest why this is a problem. </a:t>
            </a:r>
            <a:endParaRPr lang="en-GB" sz="2000" dirty="0">
              <a:sym typeface="Symbol"/>
            </a:endParaRPr>
          </a:p>
          <a:p>
            <a:pPr algn="ctr"/>
            <a:endParaRPr lang="en-GB" sz="2000" dirty="0"/>
          </a:p>
        </p:txBody>
      </p:sp>
      <p:grpSp>
        <p:nvGrpSpPr>
          <p:cNvPr id="24" name="Group 23"/>
          <p:cNvGrpSpPr/>
          <p:nvPr/>
        </p:nvGrpSpPr>
        <p:grpSpPr>
          <a:xfrm rot="20681795">
            <a:off x="3480165" y="1259586"/>
            <a:ext cx="1846815" cy="2114550"/>
            <a:chOff x="4670002" y="1776491"/>
            <a:chExt cx="1846815" cy="2114550"/>
          </a:xfrm>
        </p:grpSpPr>
        <p:grpSp>
          <p:nvGrpSpPr>
            <p:cNvPr id="15" name="Group 14"/>
            <p:cNvGrpSpPr/>
            <p:nvPr/>
          </p:nvGrpSpPr>
          <p:grpSpPr>
            <a:xfrm>
              <a:off x="4670002" y="1776491"/>
              <a:ext cx="1828101" cy="2114550"/>
              <a:chOff x="4670002" y="1857375"/>
              <a:chExt cx="1828101" cy="211455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670002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" name="Picture 21" descr="Illustration of an orange slice.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1967" y="1930008"/>
                <a:ext cx="864170" cy="5670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4688716" y="2343596"/>
              <a:ext cx="182810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Name 3 types of waste produced by people. </a:t>
              </a:r>
              <a:endParaRPr lang="en-GB" sz="2000" dirty="0"/>
            </a:p>
          </p:txBody>
        </p:sp>
      </p:grpSp>
      <p:sp>
        <p:nvSpPr>
          <p:cNvPr id="9" name="Rectangle 8"/>
          <p:cNvSpPr/>
          <p:nvPr/>
        </p:nvSpPr>
        <p:spPr>
          <a:xfrm rot="1241159">
            <a:off x="6456537" y="3520023"/>
            <a:ext cx="2144109" cy="2731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1159">
            <a:off x="7528299" y="3668534"/>
            <a:ext cx="672922" cy="58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 rot="1241159">
            <a:off x="6367551" y="3999499"/>
            <a:ext cx="20505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Explain why it is preferable to reduce the amount of packaging, even if it is biodegradable. </a:t>
            </a:r>
            <a:endParaRPr lang="en-GB" sz="2000" dirty="0"/>
          </a:p>
        </p:txBody>
      </p:sp>
      <p:grpSp>
        <p:nvGrpSpPr>
          <p:cNvPr id="27" name="Group 26"/>
          <p:cNvGrpSpPr/>
          <p:nvPr/>
        </p:nvGrpSpPr>
        <p:grpSpPr>
          <a:xfrm rot="21028126">
            <a:off x="6772677" y="906139"/>
            <a:ext cx="1828103" cy="2114550"/>
            <a:chOff x="2424111" y="4210050"/>
            <a:chExt cx="1828103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1" y="4989559"/>
              <a:ext cx="18281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Why is the amount of waste we produce increasing?</a:t>
              </a:r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2782" y="-37219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312619" y="-60557"/>
            <a:ext cx="39066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Ecology</a:t>
            </a:r>
          </a:p>
          <a:p>
            <a:pPr algn="ctr"/>
            <a:r>
              <a:rPr lang="en-GB" dirty="0" smtClean="0"/>
              <a:t>Biodiversity and </a:t>
            </a:r>
            <a:r>
              <a:rPr lang="en-GB" dirty="0" smtClean="0"/>
              <a:t>waste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4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048392">
            <a:off x="392275" y="1485353"/>
            <a:ext cx="2161196" cy="14825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160647" y="1525328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0902808">
            <a:off x="3329554" y="1371223"/>
            <a:ext cx="2326954" cy="19440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08">
            <a:off x="3859064" y="1494822"/>
            <a:ext cx="791998" cy="51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rot="303111">
            <a:off x="6208068" y="3711907"/>
            <a:ext cx="1913219" cy="22117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Explain how global warming could affect biodiversity.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2291">
            <a:off x="6876170" y="3870701"/>
            <a:ext cx="577013" cy="50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1219887">
            <a:off x="6193759" y="1150494"/>
            <a:ext cx="2552766" cy="20103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Give 3 examples of human activities that </a:t>
            </a:r>
            <a:r>
              <a:rPr lang="en-GB" sz="2000" dirty="0" smtClean="0">
                <a:solidFill>
                  <a:schemeClr val="tx1"/>
                </a:solidFill>
              </a:rPr>
              <a:t>contribute to global warming.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7096887" y="1252102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7415" y="5973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192125" y="76713"/>
            <a:ext cx="18280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Ecology</a:t>
            </a:r>
          </a:p>
          <a:p>
            <a:pPr algn="ctr"/>
            <a:r>
              <a:rPr lang="en-GB" sz="2000" dirty="0" smtClean="0"/>
              <a:t>Global </a:t>
            </a:r>
            <a:r>
              <a:rPr lang="en-GB" sz="2000" dirty="0" smtClean="0"/>
              <a:t>warming</a:t>
            </a:r>
          </a:p>
        </p:txBody>
      </p:sp>
      <p:sp>
        <p:nvSpPr>
          <p:cNvPr id="3" name="TextBox 2"/>
          <p:cNvSpPr txBox="1"/>
          <p:nvPr/>
        </p:nvSpPr>
        <p:spPr>
          <a:xfrm rot="21096682">
            <a:off x="277481" y="2114621"/>
            <a:ext cx="2439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global warming?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0957676">
            <a:off x="3439638" y="2083545"/>
            <a:ext cx="2300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Which gases are involved in global warming?</a:t>
            </a:r>
            <a:endParaRPr lang="en-GB" sz="2000" dirty="0"/>
          </a:p>
          <a:p>
            <a:pPr algn="ctr"/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761516" y="4198574"/>
            <a:ext cx="4032449" cy="1805055"/>
            <a:chOff x="1835695" y="4216233"/>
            <a:chExt cx="4032449" cy="1805055"/>
          </a:xfrm>
        </p:grpSpPr>
        <p:sp>
          <p:nvSpPr>
            <p:cNvPr id="9" name="Rectangle 8"/>
            <p:cNvSpPr/>
            <p:nvPr/>
          </p:nvSpPr>
          <p:spPr>
            <a:xfrm>
              <a:off x="1835695" y="4216233"/>
              <a:ext cx="4032449" cy="18050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31" descr="Illustration of a watermelon slice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8466">
              <a:off x="3324722" y="4329818"/>
              <a:ext cx="691689" cy="481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835695" y="4949261"/>
              <a:ext cx="40324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Explain how global warming could lead to the loss of low-lying habitats.  </a:t>
              </a:r>
              <a:endParaRPr lang="en-GB" sz="2000" dirty="0"/>
            </a:p>
            <a:p>
              <a:pPr algn="ctr"/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5620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048392">
            <a:off x="387060" y="1469997"/>
            <a:ext cx="2357414" cy="1433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160647" y="1525328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0902808">
            <a:off x="3437948" y="1247097"/>
            <a:ext cx="2326954" cy="20426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08">
            <a:off x="3909335" y="1376426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199860" y="4057335"/>
            <a:ext cx="4731489" cy="248748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Use of fertilisers in agriculture can lead to eutrophication of surrounding water ways. Describe and explain how the process of eutrophication happens.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794" y="4180724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1219887">
            <a:off x="6820122" y="1628364"/>
            <a:ext cx="1953956" cy="15343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What is peat and how is it used?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7423844" y="1739020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7693" y="55763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849151" y="88175"/>
            <a:ext cx="29897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Ecology</a:t>
            </a:r>
          </a:p>
          <a:p>
            <a:pPr algn="ctr"/>
            <a:r>
              <a:rPr lang="en-GB" sz="2000" dirty="0" smtClean="0"/>
              <a:t>Deforestation and land use</a:t>
            </a:r>
            <a:endParaRPr lang="en-GB" sz="2000" dirty="0" smtClean="0"/>
          </a:p>
        </p:txBody>
      </p:sp>
      <p:sp>
        <p:nvSpPr>
          <p:cNvPr id="3" name="TextBox 2"/>
          <p:cNvSpPr txBox="1"/>
          <p:nvPr/>
        </p:nvSpPr>
        <p:spPr>
          <a:xfrm rot="21096682">
            <a:off x="346180" y="2047319"/>
            <a:ext cx="2439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deforestation?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0957676">
            <a:off x="3496847" y="2077294"/>
            <a:ext cx="2300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Give 4 ways in which humans are using more land. </a:t>
            </a:r>
            <a:endParaRPr lang="en-GB" sz="2000" dirty="0"/>
          </a:p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14898" y="4293483"/>
            <a:ext cx="3027505" cy="1328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0" name="Picture 31" descr="Illustration of a watermelon slice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1727565" y="4386822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5778" y="4931498"/>
            <a:ext cx="2925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Explain the impact of deforestation.</a:t>
            </a:r>
            <a:endParaRPr lang="en-GB" sz="2000" dirty="0"/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663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048392">
            <a:off x="439839" y="1853174"/>
            <a:ext cx="2357414" cy="13188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283072" y="1927877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0902808">
            <a:off x="3440019" y="1449516"/>
            <a:ext cx="2628825" cy="19429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08">
            <a:off x="4260210" y="1484596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6049396" y="3729965"/>
            <a:ext cx="2257710" cy="1905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674" y="3817038"/>
            <a:ext cx="568949" cy="49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1219887">
            <a:off x="6555569" y="1005388"/>
            <a:ext cx="2183454" cy="22296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How do hedgerows increase biodiversity?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7210024" y="1130697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0" y="36709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146858" y="52837"/>
            <a:ext cx="4067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Ecology</a:t>
            </a:r>
          </a:p>
          <a:p>
            <a:pPr algn="ctr"/>
            <a:r>
              <a:rPr lang="en-GB" dirty="0" smtClean="0"/>
              <a:t>Maintaining </a:t>
            </a:r>
            <a:r>
              <a:rPr lang="en-GB" dirty="0" smtClean="0"/>
              <a:t>ecosystems and biodiversity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 rot="21096682">
            <a:off x="396500" y="2340599"/>
            <a:ext cx="2439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regeneration?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0957676">
            <a:off x="3546565" y="2202099"/>
            <a:ext cx="25935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How do breeding programmes help endangered species?</a:t>
            </a:r>
            <a:endParaRPr lang="en-GB" sz="2000" dirty="0"/>
          </a:p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71247" y="4083098"/>
            <a:ext cx="4032449" cy="21050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0" name="Picture 31" descr="Illustration of a watermelon slice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2360274" y="4196683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71247" y="4703219"/>
            <a:ext cx="40324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Tensions sometimes exist between conserving a natural ecosystem and the needs of local people. Suggest why.  </a:t>
            </a:r>
          </a:p>
          <a:p>
            <a:pPr algn="ctr"/>
            <a:r>
              <a:rPr lang="en-GB" sz="2000" dirty="0" smtClean="0"/>
              <a:t> 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049396" y="4401879"/>
            <a:ext cx="2434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Explain why it is important to protect biodiversity. </a:t>
            </a:r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586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761</Words>
  <Application>Microsoft Office PowerPoint</Application>
  <PresentationFormat>On-screen Show (4:3)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Bede's Inter Church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50</cp:revision>
  <dcterms:created xsi:type="dcterms:W3CDTF">2018-04-06T18:17:19Z</dcterms:created>
  <dcterms:modified xsi:type="dcterms:W3CDTF">2018-04-07T17:20:10Z</dcterms:modified>
</cp:coreProperties>
</file>