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66" r:id="rId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13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en-GB"/>
          </a:p>
        </p:txBody>
      </p:sp>
      <p:sp>
        <p:nvSpPr>
          <p:cNvPr id="3" name="Date Placeholder 2"/>
          <p:cNvSpPr>
            <a:spLocks noGrp="1"/>
          </p:cNvSpPr>
          <p:nvPr>
            <p:ph type="dt" sz="quarter" idx="1"/>
          </p:nvPr>
        </p:nvSpPr>
        <p:spPr>
          <a:xfrm>
            <a:off x="4020506" y="0"/>
            <a:ext cx="3077137" cy="512304"/>
          </a:xfrm>
          <a:prstGeom prst="rect">
            <a:avLst/>
          </a:prstGeom>
        </p:spPr>
        <p:txBody>
          <a:bodyPr vert="horz" lIns="94768" tIns="47384" rIns="94768" bIns="47384" rtlCol="0"/>
          <a:lstStyle>
            <a:lvl1pPr algn="r">
              <a:defRPr sz="1200"/>
            </a:lvl1pPr>
          </a:lstStyle>
          <a:p>
            <a:fld id="{9F953C16-DC31-462D-9043-5179820F2C36}" type="datetimeFigureOut">
              <a:rPr lang="en-GB" smtClean="0"/>
              <a:t>01/01/2016</a:t>
            </a:fld>
            <a:endParaRPr lang="en-GB"/>
          </a:p>
        </p:txBody>
      </p:sp>
      <p:sp>
        <p:nvSpPr>
          <p:cNvPr id="4" name="Footer Placeholder 3"/>
          <p:cNvSpPr>
            <a:spLocks noGrp="1"/>
          </p:cNvSpPr>
          <p:nvPr>
            <p:ph type="ftr" sz="quarter" idx="2"/>
          </p:nvPr>
        </p:nvSpPr>
        <p:spPr>
          <a:xfrm>
            <a:off x="0" y="9720673"/>
            <a:ext cx="3077137" cy="512303"/>
          </a:xfrm>
          <a:prstGeom prst="rect">
            <a:avLst/>
          </a:prstGeom>
        </p:spPr>
        <p:txBody>
          <a:bodyPr vert="horz" lIns="94768" tIns="47384" rIns="94768" bIns="47384" rtlCol="0" anchor="b"/>
          <a:lstStyle>
            <a:lvl1pPr algn="l">
              <a:defRPr sz="1200"/>
            </a:lvl1pPr>
          </a:lstStyle>
          <a:p>
            <a:endParaRPr lang="en-GB"/>
          </a:p>
        </p:txBody>
      </p:sp>
      <p:sp>
        <p:nvSpPr>
          <p:cNvPr id="5" name="Slide Number Placeholder 4"/>
          <p:cNvSpPr>
            <a:spLocks noGrp="1"/>
          </p:cNvSpPr>
          <p:nvPr>
            <p:ph type="sldNum" sz="quarter" idx="3"/>
          </p:nvPr>
        </p:nvSpPr>
        <p:spPr>
          <a:xfrm>
            <a:off x="4020506" y="9720673"/>
            <a:ext cx="3077137" cy="512303"/>
          </a:xfrm>
          <a:prstGeom prst="rect">
            <a:avLst/>
          </a:prstGeom>
        </p:spPr>
        <p:txBody>
          <a:bodyPr vert="horz" lIns="94768" tIns="47384" rIns="94768" bIns="47384" rtlCol="0" anchor="b"/>
          <a:lstStyle>
            <a:lvl1pPr algn="r">
              <a:defRPr sz="1200"/>
            </a:lvl1pPr>
          </a:lstStyle>
          <a:p>
            <a:fld id="{1380F760-4E44-41F0-9C79-EB5F33F3459A}" type="slidenum">
              <a:rPr lang="en-GB" smtClean="0"/>
              <a:t>‹#›</a:t>
            </a:fld>
            <a:endParaRPr lang="en-GB"/>
          </a:p>
        </p:txBody>
      </p:sp>
    </p:spTree>
    <p:extLst>
      <p:ext uri="{BB962C8B-B14F-4D97-AF65-F5344CB8AC3E}">
        <p14:creationId xmlns:p14="http://schemas.microsoft.com/office/powerpoint/2010/main" val="12397173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01/01/2016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091234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01/01/2016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345668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01/01/2016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249352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CE243-FCCD-415C-B9EC-1450CC389A35}" type="datetimeFigureOut">
              <a:rPr lang="en-GB" smtClean="0"/>
              <a:t>01/01/2016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38007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3CE243-FCCD-415C-B9EC-1450CC389A35}" type="datetimeFigureOut">
              <a:rPr lang="en-GB" smtClean="0"/>
              <a:t>01/01/2016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4779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D3CE243-FCCD-415C-B9EC-1450CC389A35}" type="datetimeFigureOut">
              <a:rPr lang="en-GB" smtClean="0"/>
              <a:t>01/01/2016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346412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D3CE243-FCCD-415C-B9EC-1450CC389A35}" type="datetimeFigureOut">
              <a:rPr lang="en-GB" smtClean="0"/>
              <a:t>01/01/2016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81639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3CE243-FCCD-415C-B9EC-1450CC389A35}" type="datetimeFigureOut">
              <a:rPr lang="en-GB" smtClean="0"/>
              <a:t>01/01/2016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18704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3CE243-FCCD-415C-B9EC-1450CC389A35}" type="datetimeFigureOut">
              <a:rPr lang="en-GB" smtClean="0"/>
              <a:t>01/01/2016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191675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CE243-FCCD-415C-B9EC-1450CC389A35}" type="datetimeFigureOut">
              <a:rPr lang="en-GB" smtClean="0"/>
              <a:t>01/01/2016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25819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3CE243-FCCD-415C-B9EC-1450CC389A35}" type="datetimeFigureOut">
              <a:rPr lang="en-GB" smtClean="0"/>
              <a:t>01/01/2016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08437D-8854-4A8B-80D6-1B26E8E0DD0A}" type="slidenum">
              <a:rPr lang="en-GB" smtClean="0"/>
              <a:t>‹#›</a:t>
            </a:fld>
            <a:endParaRPr lang="en-GB"/>
          </a:p>
        </p:txBody>
      </p:sp>
    </p:spTree>
    <p:extLst>
      <p:ext uri="{BB962C8B-B14F-4D97-AF65-F5344CB8AC3E}">
        <p14:creationId xmlns:p14="http://schemas.microsoft.com/office/powerpoint/2010/main" val="379493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CE243-FCCD-415C-B9EC-1450CC389A35}" type="datetimeFigureOut">
              <a:rPr lang="en-GB" smtClean="0"/>
              <a:t>01/01/2016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08437D-8854-4A8B-80D6-1B26E8E0DD0A}" type="slidenum">
              <a:rPr lang="en-GB" smtClean="0"/>
              <a:t>‹#›</a:t>
            </a:fld>
            <a:endParaRPr lang="en-GB"/>
          </a:p>
        </p:txBody>
      </p:sp>
    </p:spTree>
    <p:extLst>
      <p:ext uri="{BB962C8B-B14F-4D97-AF65-F5344CB8AC3E}">
        <p14:creationId xmlns:p14="http://schemas.microsoft.com/office/powerpoint/2010/main" val="177698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5" descr="Illustration of a yellow banan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90419">
            <a:off x="1661988" y="1581022"/>
            <a:ext cx="514028" cy="396877"/>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rot="21025589">
            <a:off x="594122" y="2665607"/>
            <a:ext cx="2174928" cy="400110"/>
          </a:xfrm>
          <a:prstGeom prst="rect">
            <a:avLst/>
          </a:prstGeom>
          <a:noFill/>
        </p:spPr>
        <p:txBody>
          <a:bodyPr wrap="square" rtlCol="0">
            <a:spAutoFit/>
          </a:bodyPr>
          <a:lstStyle/>
          <a:p>
            <a:pPr algn="ctr"/>
            <a:r>
              <a:rPr lang="en-GB" sz="2000" dirty="0" smtClean="0"/>
              <a:t> </a:t>
            </a:r>
            <a:endParaRPr lang="en-GB" sz="2000" dirty="0"/>
          </a:p>
        </p:txBody>
      </p:sp>
      <p:sp>
        <p:nvSpPr>
          <p:cNvPr id="8" name="Rectangle 7"/>
          <p:cNvSpPr/>
          <p:nvPr/>
        </p:nvSpPr>
        <p:spPr>
          <a:xfrm>
            <a:off x="87673" y="3561546"/>
            <a:ext cx="4452173" cy="309379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31" descr="Illustration of a watermelon slic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08466">
            <a:off x="3868427" y="6164168"/>
            <a:ext cx="625461" cy="435032"/>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2644833" y="1364869"/>
            <a:ext cx="2708862" cy="1952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pic>
        <p:nvPicPr>
          <p:cNvPr id="3" name="Picture 21" descr="Illustration of an orange slic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11909" y="1381764"/>
            <a:ext cx="774710" cy="50834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5208597" y="3669856"/>
            <a:ext cx="3689741" cy="23761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22" descr="C:\Users\Sue\AppData\Local\Microsoft\Windows\INetCache\IE\84DGYH3T\MC900436911[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87230" y="5576507"/>
            <a:ext cx="725991" cy="635162"/>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4555897" y="4712221"/>
            <a:ext cx="1813965" cy="400110"/>
          </a:xfrm>
          <a:prstGeom prst="rect">
            <a:avLst/>
          </a:prstGeom>
          <a:noFill/>
        </p:spPr>
        <p:txBody>
          <a:bodyPr wrap="square" rtlCol="0">
            <a:spAutoFit/>
          </a:bodyPr>
          <a:lstStyle/>
          <a:p>
            <a:pPr algn="ctr"/>
            <a:endParaRPr lang="en-GB" sz="2000" dirty="0"/>
          </a:p>
        </p:txBody>
      </p:sp>
      <p:sp>
        <p:nvSpPr>
          <p:cNvPr id="10" name="Rectangle 9"/>
          <p:cNvSpPr/>
          <p:nvPr/>
        </p:nvSpPr>
        <p:spPr>
          <a:xfrm>
            <a:off x="5568288" y="1340911"/>
            <a:ext cx="3330052" cy="19522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33" descr="Illustration of strawberries."/>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21028126">
            <a:off x="8133177" y="2838671"/>
            <a:ext cx="746510" cy="617194"/>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p:cNvSpPr txBox="1"/>
          <p:nvPr/>
        </p:nvSpPr>
        <p:spPr>
          <a:xfrm>
            <a:off x="87673" y="215384"/>
            <a:ext cx="5641288" cy="1107996"/>
          </a:xfrm>
          <a:prstGeom prst="rect">
            <a:avLst/>
          </a:prstGeom>
          <a:noFill/>
        </p:spPr>
        <p:txBody>
          <a:bodyPr wrap="none" rtlCol="0">
            <a:spAutoFit/>
          </a:bodyPr>
          <a:lstStyle/>
          <a:p>
            <a:r>
              <a:rPr lang="en-GB" sz="6600" b="1" dirty="0" smtClean="0"/>
              <a:t>5 a day revision</a:t>
            </a:r>
            <a:endParaRPr lang="en-GB" sz="6600" b="1" dirty="0"/>
          </a:p>
        </p:txBody>
      </p:sp>
      <p:sp>
        <p:nvSpPr>
          <p:cNvPr id="29" name="TextBox 28"/>
          <p:cNvSpPr txBox="1"/>
          <p:nvPr/>
        </p:nvSpPr>
        <p:spPr>
          <a:xfrm>
            <a:off x="5776206" y="18676"/>
            <a:ext cx="3398046" cy="584775"/>
          </a:xfrm>
          <a:prstGeom prst="rect">
            <a:avLst/>
          </a:prstGeom>
          <a:noFill/>
        </p:spPr>
        <p:txBody>
          <a:bodyPr wrap="none" rtlCol="0">
            <a:spAutoFit/>
          </a:bodyPr>
          <a:lstStyle/>
          <a:p>
            <a:r>
              <a:rPr lang="en-GB" sz="3200" b="1" dirty="0" smtClean="0"/>
              <a:t>Chemical reactions</a:t>
            </a:r>
            <a:endParaRPr lang="en-GB" sz="3200" b="1" dirty="0"/>
          </a:p>
        </p:txBody>
      </p:sp>
      <p:sp>
        <p:nvSpPr>
          <p:cNvPr id="23" name="TextBox 22"/>
          <p:cNvSpPr txBox="1"/>
          <p:nvPr/>
        </p:nvSpPr>
        <p:spPr>
          <a:xfrm>
            <a:off x="7514689" y="6488668"/>
            <a:ext cx="1577676" cy="369332"/>
          </a:xfrm>
          <a:prstGeom prst="rect">
            <a:avLst/>
          </a:prstGeom>
          <a:noFill/>
        </p:spPr>
        <p:txBody>
          <a:bodyPr wrap="none" rtlCol="0">
            <a:spAutoFit/>
          </a:bodyPr>
          <a:lstStyle/>
          <a:p>
            <a:r>
              <a:rPr lang="en-GB" dirty="0" smtClean="0"/>
              <a:t>@</a:t>
            </a:r>
            <a:r>
              <a:rPr lang="en-GB" dirty="0" err="1" smtClean="0"/>
              <a:t>aegilopoides</a:t>
            </a:r>
            <a:endParaRPr lang="en-GB" dirty="0"/>
          </a:p>
        </p:txBody>
      </p:sp>
      <p:sp>
        <p:nvSpPr>
          <p:cNvPr id="11" name="Rectangle 10"/>
          <p:cNvSpPr/>
          <p:nvPr/>
        </p:nvSpPr>
        <p:spPr>
          <a:xfrm>
            <a:off x="208098" y="1364869"/>
            <a:ext cx="2248500" cy="1904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TextBox 97"/>
          <p:cNvSpPr txBox="1"/>
          <p:nvPr/>
        </p:nvSpPr>
        <p:spPr>
          <a:xfrm>
            <a:off x="231774" y="1669941"/>
            <a:ext cx="2224823" cy="1477328"/>
          </a:xfrm>
          <a:prstGeom prst="rect">
            <a:avLst/>
          </a:prstGeom>
          <a:noFill/>
        </p:spPr>
        <p:txBody>
          <a:bodyPr wrap="square" rtlCol="0">
            <a:spAutoFit/>
          </a:bodyPr>
          <a:lstStyle/>
          <a:p>
            <a:r>
              <a:rPr lang="en-GB" dirty="0" smtClean="0"/>
              <a:t>Describe the differences between chemical and physical changes and give an example of each. </a:t>
            </a:r>
            <a:endParaRPr lang="en-GB" dirty="0"/>
          </a:p>
        </p:txBody>
      </p:sp>
      <p:sp>
        <p:nvSpPr>
          <p:cNvPr id="99" name="TextBox 98"/>
          <p:cNvSpPr txBox="1"/>
          <p:nvPr/>
        </p:nvSpPr>
        <p:spPr>
          <a:xfrm>
            <a:off x="2712904" y="1812190"/>
            <a:ext cx="2572720" cy="1477328"/>
          </a:xfrm>
          <a:prstGeom prst="rect">
            <a:avLst/>
          </a:prstGeom>
          <a:noFill/>
        </p:spPr>
        <p:txBody>
          <a:bodyPr wrap="square" rtlCol="0">
            <a:spAutoFit/>
          </a:bodyPr>
          <a:lstStyle/>
          <a:p>
            <a:r>
              <a:rPr lang="en-GB" dirty="0" smtClean="0"/>
              <a:t>What is the chemical word for burning?</a:t>
            </a:r>
          </a:p>
          <a:p>
            <a:r>
              <a:rPr lang="en-GB" dirty="0" smtClean="0"/>
              <a:t>Write the word equation for Magnesium burning in air.</a:t>
            </a:r>
            <a:r>
              <a:rPr lang="en-GB" baseline="30000" dirty="0" smtClean="0"/>
              <a:t>*</a:t>
            </a:r>
            <a:endParaRPr lang="en-GB" dirty="0"/>
          </a:p>
        </p:txBody>
      </p:sp>
      <p:sp>
        <p:nvSpPr>
          <p:cNvPr id="100" name="TextBox 99"/>
          <p:cNvSpPr txBox="1"/>
          <p:nvPr/>
        </p:nvSpPr>
        <p:spPr>
          <a:xfrm>
            <a:off x="5208597" y="3880528"/>
            <a:ext cx="3707317" cy="1754326"/>
          </a:xfrm>
          <a:prstGeom prst="rect">
            <a:avLst/>
          </a:prstGeom>
          <a:noFill/>
        </p:spPr>
        <p:txBody>
          <a:bodyPr wrap="square" rtlCol="0">
            <a:spAutoFit/>
          </a:bodyPr>
          <a:lstStyle/>
          <a:p>
            <a:r>
              <a:rPr lang="en-GB" dirty="0" smtClean="0"/>
              <a:t>Draw a diagram to show the fire triangle and use it to explain why each of the following puts out a fire. </a:t>
            </a:r>
          </a:p>
          <a:p>
            <a:pPr marL="342900" indent="-342900">
              <a:buAutoNum type="alphaLcParenR"/>
            </a:pPr>
            <a:r>
              <a:rPr lang="en-GB" dirty="0" smtClean="0"/>
              <a:t>Turning off a Bunsen burner</a:t>
            </a:r>
          </a:p>
          <a:p>
            <a:pPr marL="342900" indent="-342900">
              <a:buAutoNum type="alphaLcParenR"/>
            </a:pPr>
            <a:r>
              <a:rPr lang="en-GB" dirty="0" smtClean="0"/>
              <a:t>Pouring water onto a fire</a:t>
            </a:r>
          </a:p>
          <a:p>
            <a:pPr marL="342900" indent="-342900">
              <a:buAutoNum type="alphaLcParenR"/>
            </a:pPr>
            <a:r>
              <a:rPr lang="en-GB" dirty="0" smtClean="0"/>
              <a:t>Putting a fire blanket over a fire. </a:t>
            </a:r>
            <a:endParaRPr lang="en-GB" dirty="0"/>
          </a:p>
        </p:txBody>
      </p:sp>
      <p:sp>
        <p:nvSpPr>
          <p:cNvPr id="101" name="TextBox 100"/>
          <p:cNvSpPr txBox="1"/>
          <p:nvPr/>
        </p:nvSpPr>
        <p:spPr>
          <a:xfrm>
            <a:off x="5568287" y="1463808"/>
            <a:ext cx="3330051" cy="1754326"/>
          </a:xfrm>
          <a:prstGeom prst="rect">
            <a:avLst/>
          </a:prstGeom>
          <a:noFill/>
        </p:spPr>
        <p:txBody>
          <a:bodyPr wrap="square" rtlCol="0">
            <a:spAutoFit/>
          </a:bodyPr>
          <a:lstStyle/>
          <a:p>
            <a:r>
              <a:rPr lang="en-GB" dirty="0" smtClean="0"/>
              <a:t>A student wanted to prove that carbon dioxide was produced during a reaction between hydrochloric acid and sodium carbonate. Describe how they could do this. </a:t>
            </a:r>
            <a:endParaRPr lang="en-GB" dirty="0"/>
          </a:p>
        </p:txBody>
      </p:sp>
      <p:sp>
        <p:nvSpPr>
          <p:cNvPr id="102" name="TextBox 101"/>
          <p:cNvSpPr txBox="1"/>
          <p:nvPr/>
        </p:nvSpPr>
        <p:spPr>
          <a:xfrm>
            <a:off x="114046" y="3561546"/>
            <a:ext cx="4457954" cy="3046988"/>
          </a:xfrm>
          <a:prstGeom prst="rect">
            <a:avLst/>
          </a:prstGeom>
          <a:noFill/>
        </p:spPr>
        <p:txBody>
          <a:bodyPr wrap="square" rtlCol="0">
            <a:spAutoFit/>
          </a:bodyPr>
          <a:lstStyle/>
          <a:p>
            <a:r>
              <a:rPr lang="en-GB" sz="1600" dirty="0" smtClean="0"/>
              <a:t>A student compared the reactivity of different metals with an acid. Use the results in the table to compare the reactivity of the unknown metal with Calcium and Copper. Explain your answer. </a:t>
            </a:r>
          </a:p>
          <a:p>
            <a:endParaRPr lang="en-GB" sz="1600" dirty="0"/>
          </a:p>
          <a:p>
            <a:endParaRPr lang="en-GB" sz="1600" dirty="0" smtClean="0"/>
          </a:p>
          <a:p>
            <a:endParaRPr lang="en-GB" sz="1600" dirty="0"/>
          </a:p>
          <a:p>
            <a:endParaRPr lang="en-GB" sz="1600" dirty="0" smtClean="0"/>
          </a:p>
          <a:p>
            <a:endParaRPr lang="en-GB" sz="1600" dirty="0"/>
          </a:p>
          <a:p>
            <a:endParaRPr lang="en-GB" sz="1600" dirty="0" smtClean="0"/>
          </a:p>
          <a:p>
            <a:r>
              <a:rPr lang="en-GB" sz="1600" dirty="0" smtClean="0"/>
              <a:t>Which gas was produced?</a:t>
            </a:r>
          </a:p>
          <a:p>
            <a:r>
              <a:rPr lang="en-GB" sz="1600" dirty="0" smtClean="0"/>
              <a:t>How could you prove it?</a:t>
            </a:r>
            <a:endParaRPr lang="en-GB" sz="1600" dirty="0"/>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403" y="4662403"/>
            <a:ext cx="2740882" cy="13835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4925006" y="6132125"/>
            <a:ext cx="3973332" cy="523220"/>
          </a:xfrm>
          <a:prstGeom prst="rect">
            <a:avLst/>
          </a:prstGeom>
          <a:noFill/>
        </p:spPr>
        <p:txBody>
          <a:bodyPr wrap="none" rtlCol="0">
            <a:spAutoFit/>
          </a:bodyPr>
          <a:lstStyle/>
          <a:p>
            <a:r>
              <a:rPr lang="en-GB" sz="1400" baseline="30000" dirty="0" smtClean="0"/>
              <a:t>* </a:t>
            </a:r>
            <a:r>
              <a:rPr lang="en-GB" sz="1400" dirty="0" smtClean="0"/>
              <a:t>Think about what the Magnesium is reacting with. </a:t>
            </a:r>
            <a:endParaRPr lang="en-GB" sz="1400" dirty="0"/>
          </a:p>
          <a:p>
            <a:endParaRPr lang="en-GB" sz="1400" dirty="0"/>
          </a:p>
        </p:txBody>
      </p:sp>
    </p:spTree>
    <p:extLst>
      <p:ext uri="{BB962C8B-B14F-4D97-AF65-F5344CB8AC3E}">
        <p14:creationId xmlns:p14="http://schemas.microsoft.com/office/powerpoint/2010/main" val="2740884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166</Words>
  <Application>Microsoft Office PowerPoint</Application>
  <PresentationFormat>On-screen Show (4:3)</PresentationFormat>
  <Paragraphs>22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Thaw</dc:creator>
  <cp:lastModifiedBy>Sue Thaw</cp:lastModifiedBy>
  <cp:revision>81</cp:revision>
  <cp:lastPrinted>2015-11-09T19:00:25Z</cp:lastPrinted>
  <dcterms:created xsi:type="dcterms:W3CDTF">2014-08-15T16:23:17Z</dcterms:created>
  <dcterms:modified xsi:type="dcterms:W3CDTF">2016-01-01T17:39:29Z</dcterms:modified>
</cp:coreProperties>
</file>