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0" r:id="rId2"/>
    <p:sldId id="261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60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9F953C16-DC31-462D-9043-5179820F2C36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1380F760-4E44-41F0-9C79-EB5F33F345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717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23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6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5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0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1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39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04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67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1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93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CE243-FCCD-415C-B9EC-1450CC389A35}" type="datetimeFigureOut">
              <a:rPr lang="en-GB" smtClean="0"/>
              <a:t>01/01/2016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8437D-8854-4A8B-80D6-1B26E8E0D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14449" y="3835084"/>
            <a:ext cx="2194588" cy="27099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243013" y="3928867"/>
            <a:ext cx="4823698" cy="2616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320597" y="4049648"/>
            <a:ext cx="4501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Complete the table:</a:t>
            </a:r>
            <a:endParaRPr lang="en-GB" sz="2000" dirty="0">
              <a:sym typeface="Symbol"/>
            </a:endParaRPr>
          </a:p>
        </p:txBody>
      </p:sp>
      <p:sp>
        <p:nvSpPr>
          <p:cNvPr id="11" name="Rectangle 10"/>
          <p:cNvSpPr/>
          <p:nvPr/>
        </p:nvSpPr>
        <p:spPr>
          <a:xfrm rot="20307677">
            <a:off x="369111" y="1601328"/>
            <a:ext cx="1659455" cy="16047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803224" y="1668597"/>
            <a:ext cx="645857" cy="45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 rot="20307677">
            <a:off x="448086" y="2331185"/>
            <a:ext cx="1687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How do we view cells? </a:t>
            </a:r>
            <a:endParaRPr lang="en-GB" sz="2000" dirty="0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7484073" y="3906311"/>
            <a:ext cx="421824" cy="293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554765" y="1385097"/>
            <a:ext cx="3704086" cy="24002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1" descr="Illustration of an orange slic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765" y="1328208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476477" y="1411673"/>
            <a:ext cx="2590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Label the cell:</a:t>
            </a:r>
          </a:p>
          <a:p>
            <a:pPr algn="ctr"/>
            <a:r>
              <a:rPr lang="en-GB" sz="2000" dirty="0" smtClean="0"/>
              <a:t>What type of cell is it? </a:t>
            </a:r>
            <a:endParaRPr lang="en-GB" sz="2000" dirty="0"/>
          </a:p>
        </p:txBody>
      </p:sp>
      <p:pic>
        <p:nvPicPr>
          <p:cNvPr id="4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907" y="3921413"/>
            <a:ext cx="697620" cy="6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414450" y="4331699"/>
            <a:ext cx="21875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Measure the width of the cell. How big is it in real life?</a:t>
            </a:r>
            <a:endParaRPr lang="en-GB" sz="1600" dirty="0"/>
          </a:p>
        </p:txBody>
      </p:sp>
      <p:grpSp>
        <p:nvGrpSpPr>
          <p:cNvPr id="17" name="Group 16"/>
          <p:cNvGrpSpPr/>
          <p:nvPr/>
        </p:nvGrpSpPr>
        <p:grpSpPr>
          <a:xfrm rot="21028126">
            <a:off x="6792883" y="904454"/>
            <a:ext cx="1828101" cy="2358582"/>
            <a:chOff x="2424113" y="4210050"/>
            <a:chExt cx="1828101" cy="2114550"/>
          </a:xfrm>
        </p:grpSpPr>
        <p:sp>
          <p:nvSpPr>
            <p:cNvPr id="10" name="Rectangle 9"/>
            <p:cNvSpPr/>
            <p:nvPr/>
          </p:nvSpPr>
          <p:spPr>
            <a:xfrm>
              <a:off x="2424113" y="4210050"/>
              <a:ext cx="1828101" cy="211455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33" descr="Illustration of strawberries.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4908" y="4276725"/>
              <a:ext cx="746510" cy="617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TextBox 21"/>
          <p:cNvSpPr txBox="1"/>
          <p:nvPr/>
        </p:nvSpPr>
        <p:spPr>
          <a:xfrm rot="21028126">
            <a:off x="6853358" y="1574936"/>
            <a:ext cx="18281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Give 3 differences between a plant cell and an animal cell. </a:t>
            </a:r>
            <a:endParaRPr lang="en-GB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989489" y="24025"/>
            <a:ext cx="974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Cells</a:t>
            </a:r>
            <a:endParaRPr lang="en-GB" sz="3200" b="1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02513"/>
              </p:ext>
            </p:extLst>
          </p:nvPr>
        </p:nvGraphicFramePr>
        <p:xfrm>
          <a:off x="1291958" y="4544361"/>
          <a:ext cx="469940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481"/>
                <a:gridCol w="317992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Part of cell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Controls cell activities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Cell membrane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Where chemical</a:t>
                      </a:r>
                      <a:r>
                        <a:rPr lang="en-GB" sz="1600" baseline="0" dirty="0" smtClean="0"/>
                        <a:t> reactions happen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Cell wall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7"/>
          <a:srcRect l="33154" t="17773" r="33887" b="27539"/>
          <a:stretch>
            <a:fillRect/>
          </a:stretch>
        </p:blipFill>
        <p:spPr bwMode="auto">
          <a:xfrm>
            <a:off x="7168142" y="5162695"/>
            <a:ext cx="710331" cy="883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6987288" y="6046516"/>
            <a:ext cx="1048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Magnification x1000</a:t>
            </a:r>
            <a:endParaRPr lang="en-GB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940" y="2046090"/>
            <a:ext cx="12287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7514689" y="6488668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@</a:t>
            </a:r>
            <a:r>
              <a:rPr lang="en-GB" dirty="0" err="1" smtClean="0"/>
              <a:t>aegilopoides</a:t>
            </a:r>
            <a:endParaRPr lang="en-GB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3848669" y="3157448"/>
            <a:ext cx="1037230" cy="166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16419" y="2794475"/>
            <a:ext cx="1055581" cy="126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710414" y="2630006"/>
            <a:ext cx="13529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848669" y="2281359"/>
            <a:ext cx="10372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35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 rot="20307677">
            <a:off x="454900" y="1542580"/>
            <a:ext cx="1882530" cy="2114550"/>
            <a:chOff x="4644695" y="4008146"/>
            <a:chExt cx="1882530" cy="2114550"/>
          </a:xfrm>
        </p:grpSpPr>
        <p:grpSp>
          <p:nvGrpSpPr>
            <p:cNvPr id="16" name="Group 15"/>
            <p:cNvGrpSpPr/>
            <p:nvPr/>
          </p:nvGrpSpPr>
          <p:grpSpPr>
            <a:xfrm>
              <a:off x="4644695" y="4008146"/>
              <a:ext cx="1828101" cy="2114550"/>
              <a:chOff x="4644695" y="4008146"/>
              <a:chExt cx="1828101" cy="21145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644695" y="4008146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" name="Picture 25" descr="Illustration of a yellow banana.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64830">
                <a:off x="5270555" y="4091849"/>
                <a:ext cx="645857" cy="4986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4669850" y="4876704"/>
              <a:ext cx="18573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does specialised mean?</a:t>
              </a:r>
              <a:endParaRPr lang="en-GB" sz="20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1243013" y="3928867"/>
            <a:ext cx="4823698" cy="26161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3275571" y="3950743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70850" y="4871800"/>
            <a:ext cx="45011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Muscle cell, palisade cell, root hair cell.</a:t>
            </a:r>
          </a:p>
          <a:p>
            <a:r>
              <a:rPr lang="en-GB" sz="2000" dirty="0" smtClean="0">
                <a:sym typeface="Symbol"/>
              </a:rPr>
              <a:t>Which is the odd one out? Why?</a:t>
            </a:r>
          </a:p>
          <a:p>
            <a:r>
              <a:rPr lang="en-GB" sz="2000" dirty="0" smtClean="0">
                <a:sym typeface="Symbol"/>
              </a:rPr>
              <a:t>Is there more than one right answer?</a:t>
            </a:r>
            <a:endParaRPr lang="en-GB" sz="2000" dirty="0">
              <a:sym typeface="Symbol"/>
            </a:endParaRPr>
          </a:p>
          <a:p>
            <a:pPr algn="ctr"/>
            <a:endParaRPr lang="en-GB" sz="2000" dirty="0"/>
          </a:p>
        </p:txBody>
      </p:sp>
      <p:grpSp>
        <p:nvGrpSpPr>
          <p:cNvPr id="24" name="Group 23"/>
          <p:cNvGrpSpPr/>
          <p:nvPr/>
        </p:nvGrpSpPr>
        <p:grpSpPr>
          <a:xfrm rot="20681795">
            <a:off x="4168233" y="1383930"/>
            <a:ext cx="1833724" cy="2199381"/>
            <a:chOff x="4670002" y="1776491"/>
            <a:chExt cx="1833724" cy="2199381"/>
          </a:xfrm>
        </p:grpSpPr>
        <p:grpSp>
          <p:nvGrpSpPr>
            <p:cNvPr id="15" name="Group 14"/>
            <p:cNvGrpSpPr/>
            <p:nvPr/>
          </p:nvGrpSpPr>
          <p:grpSpPr>
            <a:xfrm>
              <a:off x="4670002" y="1776491"/>
              <a:ext cx="1828101" cy="2114550"/>
              <a:chOff x="4670002" y="1857375"/>
              <a:chExt cx="1828101" cy="211455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670002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" name="Picture 21" descr="Illustration of an orange slice.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51967" y="1930008"/>
                <a:ext cx="864170" cy="5670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0" name="TextBox 19"/>
            <p:cNvSpPr txBox="1"/>
            <p:nvPr/>
          </p:nvSpPr>
          <p:spPr>
            <a:xfrm>
              <a:off x="4675625" y="2344656"/>
              <a:ext cx="1828101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Palisade cells are packed with chloroplasts. What are they for?</a:t>
              </a:r>
              <a:endParaRPr lang="en-GB" sz="2000" dirty="0"/>
            </a:p>
          </p:txBody>
        </p:sp>
      </p:grpSp>
      <p:grpSp>
        <p:nvGrpSpPr>
          <p:cNvPr id="26" name="Group 25"/>
          <p:cNvGrpSpPr/>
          <p:nvPr/>
        </p:nvGrpSpPr>
        <p:grpSpPr>
          <a:xfrm rot="1241159">
            <a:off x="6780935" y="3835084"/>
            <a:ext cx="1828101" cy="2114550"/>
            <a:chOff x="280988" y="1857375"/>
            <a:chExt cx="1828101" cy="2114550"/>
          </a:xfrm>
        </p:grpSpPr>
        <p:grpSp>
          <p:nvGrpSpPr>
            <p:cNvPr id="13" name="Group 12"/>
            <p:cNvGrpSpPr/>
            <p:nvPr/>
          </p:nvGrpSpPr>
          <p:grpSpPr>
            <a:xfrm>
              <a:off x="280988" y="1857375"/>
              <a:ext cx="1828101" cy="2114550"/>
              <a:chOff x="280988" y="1857375"/>
              <a:chExt cx="1828101" cy="211455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80988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" name="Picture 22" descr="C:\Users\Sue\AppData\Local\Microsoft\Windows\INetCache\IE\84DGYH3T\MC900436911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6228" y="1922537"/>
                <a:ext cx="697620" cy="6103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TextBox 20"/>
            <p:cNvSpPr txBox="1"/>
            <p:nvPr/>
          </p:nvSpPr>
          <p:spPr>
            <a:xfrm>
              <a:off x="295124" y="2541345"/>
              <a:ext cx="181396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How is a root hair cell adapted to do its job?</a:t>
              </a:r>
              <a:endParaRPr lang="en-GB" sz="2000" dirty="0"/>
            </a:p>
          </p:txBody>
        </p:sp>
      </p:grpSp>
      <p:grpSp>
        <p:nvGrpSpPr>
          <p:cNvPr id="27" name="Group 26"/>
          <p:cNvGrpSpPr/>
          <p:nvPr/>
        </p:nvGrpSpPr>
        <p:grpSpPr>
          <a:xfrm rot="21028126">
            <a:off x="6772678" y="906139"/>
            <a:ext cx="1828102" cy="2114550"/>
            <a:chOff x="2424112" y="4210050"/>
            <a:chExt cx="1828102" cy="2114550"/>
          </a:xfrm>
        </p:grpSpPr>
        <p:grpSp>
          <p:nvGrpSpPr>
            <p:cNvPr id="17" name="Group 16"/>
            <p:cNvGrpSpPr/>
            <p:nvPr/>
          </p:nvGrpSpPr>
          <p:grpSpPr>
            <a:xfrm>
              <a:off x="2424113" y="4210050"/>
              <a:ext cx="1828101" cy="2114550"/>
              <a:chOff x="2424113" y="4210050"/>
              <a:chExt cx="1828101" cy="21145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24113" y="4210050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Picture 33" descr="Illustration of strawberries.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4908" y="4276725"/>
                <a:ext cx="746510" cy="6171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2424112" y="4989557"/>
              <a:ext cx="18281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Describe how ciliated cells are adapted to their function. </a:t>
              </a:r>
              <a:endParaRPr lang="en-GB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87673" y="215384"/>
            <a:ext cx="5641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revision</a:t>
            </a:r>
            <a:endParaRPr lang="en-GB" sz="6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711052" y="24025"/>
            <a:ext cx="974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Cells</a:t>
            </a:r>
            <a:endParaRPr lang="en-GB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514689" y="6488668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@</a:t>
            </a:r>
            <a:r>
              <a:rPr lang="en-GB" dirty="0" err="1" smtClean="0"/>
              <a:t>aegilopoides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11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149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Thaw</dc:creator>
  <cp:lastModifiedBy>Sue Thaw</cp:lastModifiedBy>
  <cp:revision>74</cp:revision>
  <cp:lastPrinted>2015-11-09T19:00:25Z</cp:lastPrinted>
  <dcterms:created xsi:type="dcterms:W3CDTF">2014-08-15T16:23:17Z</dcterms:created>
  <dcterms:modified xsi:type="dcterms:W3CDTF">2016-01-01T17:04:58Z</dcterms:modified>
</cp:coreProperties>
</file>