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4" r:id="rId7"/>
    <p:sldId id="263"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2" autoAdjust="0"/>
    <p:restoredTop sz="94660"/>
  </p:normalViewPr>
  <p:slideViewPr>
    <p:cSldViewPr snapToGrid="0">
      <p:cViewPr varScale="1">
        <p:scale>
          <a:sx n="60" d="100"/>
          <a:sy n="60" d="100"/>
        </p:scale>
        <p:origin x="96"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00B16C-65B0-4EF9-9F06-A501FD54D435}"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2851745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00B16C-65B0-4EF9-9F06-A501FD54D435}"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3391946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00B16C-65B0-4EF9-9F06-A501FD54D435}"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168696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00B16C-65B0-4EF9-9F06-A501FD54D435}"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4017537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00B16C-65B0-4EF9-9F06-A501FD54D435}" type="datetimeFigureOut">
              <a:rPr lang="en-GB" smtClean="0"/>
              <a:t>06/04/2018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3165017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00B16C-65B0-4EF9-9F06-A501FD54D435}" type="datetimeFigureOut">
              <a:rPr lang="en-GB" smtClean="0"/>
              <a:t>06/04/2018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225359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00B16C-65B0-4EF9-9F06-A501FD54D435}" type="datetimeFigureOut">
              <a:rPr lang="en-GB" smtClean="0"/>
              <a:t>06/04/2018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1983823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00B16C-65B0-4EF9-9F06-A501FD54D435}" type="datetimeFigureOut">
              <a:rPr lang="en-GB" smtClean="0"/>
              <a:t>06/04/2018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1602107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0B16C-65B0-4EF9-9F06-A501FD54D435}" type="datetimeFigureOut">
              <a:rPr lang="en-GB" smtClean="0"/>
              <a:t>06/04/2018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2299242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00B16C-65B0-4EF9-9F06-A501FD54D435}" type="datetimeFigureOut">
              <a:rPr lang="en-GB" smtClean="0"/>
              <a:t>06/04/2018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3795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00B16C-65B0-4EF9-9F06-A501FD54D435}" type="datetimeFigureOut">
              <a:rPr lang="en-GB" smtClean="0"/>
              <a:t>06/04/2018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801AA2-8CCD-4ECD-88FA-FCAED2EAA990}" type="slidenum">
              <a:rPr lang="en-GB" smtClean="0"/>
              <a:t>‹#›</a:t>
            </a:fld>
            <a:endParaRPr lang="en-GB"/>
          </a:p>
        </p:txBody>
      </p:sp>
    </p:spTree>
    <p:extLst>
      <p:ext uri="{BB962C8B-B14F-4D97-AF65-F5344CB8AC3E}">
        <p14:creationId xmlns:p14="http://schemas.microsoft.com/office/powerpoint/2010/main" val="4232276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0B16C-65B0-4EF9-9F06-A501FD54D435}" type="datetimeFigureOut">
              <a:rPr lang="en-GB" smtClean="0"/>
              <a:t>06/04/2018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801AA2-8CCD-4ECD-88FA-FCAED2EAA990}" type="slidenum">
              <a:rPr lang="en-GB" smtClean="0"/>
              <a:t>‹#›</a:t>
            </a:fld>
            <a:endParaRPr lang="en-GB"/>
          </a:p>
        </p:txBody>
      </p:sp>
    </p:spTree>
    <p:extLst>
      <p:ext uri="{BB962C8B-B14F-4D97-AF65-F5344CB8AC3E}">
        <p14:creationId xmlns:p14="http://schemas.microsoft.com/office/powerpoint/2010/main" val="2735550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rot="20307677">
            <a:off x="456800" y="1552571"/>
            <a:ext cx="1828101" cy="2114550"/>
            <a:chOff x="4644695" y="4008146"/>
            <a:chExt cx="1828101" cy="2114550"/>
          </a:xfrm>
        </p:grpSpPr>
        <p:sp>
          <p:nvSpPr>
            <p:cNvPr id="11" name="Rectangle 10"/>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dirty="0" smtClean="0">
                  <a:solidFill>
                    <a:schemeClr val="tx1"/>
                  </a:solidFill>
                </a:rPr>
                <a:t>Respiration is a characteristic of living organisms. State 4 others. </a:t>
              </a:r>
              <a:endParaRPr lang="en-GB" dirty="0">
                <a:solidFill>
                  <a:schemeClr val="tx1"/>
                </a:solidFill>
              </a:endParaRPr>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angle 7"/>
          <p:cNvSpPr/>
          <p:nvPr/>
        </p:nvSpPr>
        <p:spPr>
          <a:xfrm>
            <a:off x="1243013" y="3928867"/>
            <a:ext cx="4823698" cy="292913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1560423" y="3950742"/>
            <a:ext cx="691689" cy="481096"/>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rot="20681795">
            <a:off x="3171266" y="1386176"/>
            <a:ext cx="1828101" cy="2114550"/>
            <a:chOff x="3719113" y="1597176"/>
            <a:chExt cx="1828101" cy="2114550"/>
          </a:xfrm>
        </p:grpSpPr>
        <p:sp>
          <p:nvSpPr>
            <p:cNvPr id="12" name="Rectangle 11"/>
            <p:cNvSpPr/>
            <p:nvPr/>
          </p:nvSpPr>
          <p:spPr>
            <a:xfrm>
              <a:off x="3719113" y="159717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smtClean="0">
                <a:solidFill>
                  <a:schemeClr val="tx1"/>
                </a:solidFill>
              </a:endParaRPr>
            </a:p>
            <a:p>
              <a:pPr algn="ctr"/>
              <a:r>
                <a:rPr lang="en-GB" dirty="0" smtClean="0">
                  <a:solidFill>
                    <a:schemeClr val="tx1"/>
                  </a:solidFill>
                </a:rPr>
                <a:t>Give 2 differences in structure between prokaryotic and eukaryotic cells. </a:t>
              </a:r>
              <a:endParaRPr lang="en-GB" dirty="0">
                <a:solidFill>
                  <a:schemeClr val="tx1"/>
                </a:solidFill>
              </a:endParaRPr>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01078" y="1669809"/>
              <a:ext cx="864170" cy="56704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12"/>
          <p:cNvGrpSpPr/>
          <p:nvPr/>
        </p:nvGrpSpPr>
        <p:grpSpPr>
          <a:xfrm rot="1241159">
            <a:off x="6618967" y="4314270"/>
            <a:ext cx="1828101" cy="2114550"/>
            <a:chOff x="496142" y="2343647"/>
            <a:chExt cx="1828101" cy="2114550"/>
          </a:xfrm>
        </p:grpSpPr>
        <p:sp>
          <p:nvSpPr>
            <p:cNvPr id="9" name="Rectangle 8"/>
            <p:cNvSpPr/>
            <p:nvPr/>
          </p:nvSpPr>
          <p:spPr>
            <a:xfrm>
              <a:off x="496142" y="2343647"/>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dirty="0">
                <a:solidFill>
                  <a:schemeClr val="tx1"/>
                </a:solidFill>
              </a:endParaRPr>
            </a:p>
            <a:p>
              <a:pPr algn="ctr"/>
              <a:r>
                <a:rPr lang="en-GB" dirty="0" smtClean="0">
                  <a:solidFill>
                    <a:schemeClr val="tx1"/>
                  </a:solidFill>
                </a:rPr>
                <a:t>What features do plant cells have that animal cells do not?</a:t>
              </a:r>
              <a:endParaRPr lang="en-GB" dirty="0">
                <a:solidFill>
                  <a:schemeClr val="tx1"/>
                </a:solidFill>
              </a:endParaRPr>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61382" y="2408810"/>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Rectangle 9"/>
          <p:cNvSpPr/>
          <p:nvPr/>
        </p:nvSpPr>
        <p:spPr>
          <a:xfrm rot="21028126">
            <a:off x="5901650" y="745677"/>
            <a:ext cx="2757081" cy="32032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8" name="TextBox 27"/>
          <p:cNvSpPr txBox="1"/>
          <p:nvPr/>
        </p:nvSpPr>
        <p:spPr>
          <a:xfrm>
            <a:off x="68451" y="-18202"/>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9" name="TextBox 28"/>
          <p:cNvSpPr txBox="1"/>
          <p:nvPr/>
        </p:nvSpPr>
        <p:spPr>
          <a:xfrm>
            <a:off x="5791349" y="40539"/>
            <a:ext cx="2494594" cy="461665"/>
          </a:xfrm>
          <a:prstGeom prst="rect">
            <a:avLst/>
          </a:prstGeom>
          <a:noFill/>
        </p:spPr>
        <p:txBody>
          <a:bodyPr wrap="none" rtlCol="0">
            <a:spAutoFit/>
          </a:bodyPr>
          <a:lstStyle/>
          <a:p>
            <a:pPr algn="ctr"/>
            <a:r>
              <a:rPr lang="en-GB" sz="2400" b="1" dirty="0" smtClean="0"/>
              <a:t>Cell Biology - Cells</a:t>
            </a:r>
            <a:endParaRPr lang="en-GB" sz="2800" b="1" dirty="0"/>
          </a:p>
        </p:txBody>
      </p:sp>
      <p:graphicFrame>
        <p:nvGraphicFramePr>
          <p:cNvPr id="2" name="Table 1"/>
          <p:cNvGraphicFramePr>
            <a:graphicFrameLocks noGrp="1"/>
          </p:cNvGraphicFramePr>
          <p:nvPr>
            <p:extLst/>
          </p:nvPr>
        </p:nvGraphicFramePr>
        <p:xfrm>
          <a:off x="1346547" y="4515595"/>
          <a:ext cx="4482754" cy="2219960"/>
        </p:xfrm>
        <a:graphic>
          <a:graphicData uri="http://schemas.openxmlformats.org/drawingml/2006/table">
            <a:tbl>
              <a:tblPr firstRow="1" bandRow="1">
                <a:tableStyleId>{5C22544A-7EE6-4342-B048-85BDC9FD1C3A}</a:tableStyleId>
              </a:tblPr>
              <a:tblGrid>
                <a:gridCol w="1753841">
                  <a:extLst>
                    <a:ext uri="{9D8B030D-6E8A-4147-A177-3AD203B41FA5}">
                      <a16:colId xmlns:a16="http://schemas.microsoft.com/office/drawing/2014/main" val="20000"/>
                    </a:ext>
                  </a:extLst>
                </a:gridCol>
                <a:gridCol w="2728913">
                  <a:extLst>
                    <a:ext uri="{9D8B030D-6E8A-4147-A177-3AD203B41FA5}">
                      <a16:colId xmlns:a16="http://schemas.microsoft.com/office/drawing/2014/main" val="20001"/>
                    </a:ext>
                  </a:extLst>
                </a:gridCol>
              </a:tblGrid>
              <a:tr h="0">
                <a:tc>
                  <a:txBody>
                    <a:bodyPr/>
                    <a:lstStyle/>
                    <a:p>
                      <a:r>
                        <a:rPr lang="en-GB" sz="1800" b="1" dirty="0" smtClean="0">
                          <a:solidFill>
                            <a:schemeClr val="tx1"/>
                          </a:solidFill>
                        </a:rPr>
                        <a:t>Part of plant cell</a:t>
                      </a:r>
                      <a:endParaRPr lang="en-GB"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800" b="1" dirty="0" smtClean="0">
                          <a:solidFill>
                            <a:schemeClr val="tx1"/>
                          </a:solidFill>
                        </a:rPr>
                        <a:t>Function</a:t>
                      </a:r>
                      <a:endParaRPr lang="en-GB" sz="18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GB" sz="1800" dirty="0" smtClean="0"/>
                        <a:t>Cell membrane</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GB" sz="1800" dirty="0" smtClean="0"/>
                        <a:t>Cell wall</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r>
                        <a:rPr lang="en-GB" sz="1800" dirty="0" smtClean="0"/>
                        <a:t>Cytoplasm</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GB" sz="1800" dirty="0" smtClean="0"/>
                        <a:t>Mitochondrion</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r>
                        <a:rPr lang="en-GB" sz="1800" dirty="0" smtClean="0"/>
                        <a:t>Nucleus</a:t>
                      </a:r>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14" name="TextBox 13"/>
          <p:cNvSpPr txBox="1"/>
          <p:nvPr/>
        </p:nvSpPr>
        <p:spPr>
          <a:xfrm>
            <a:off x="2348922" y="4006624"/>
            <a:ext cx="2045625" cy="369332"/>
          </a:xfrm>
          <a:prstGeom prst="rect">
            <a:avLst/>
          </a:prstGeom>
          <a:noFill/>
        </p:spPr>
        <p:txBody>
          <a:bodyPr wrap="none" rtlCol="0">
            <a:spAutoFit/>
          </a:bodyPr>
          <a:lstStyle/>
          <a:p>
            <a:r>
              <a:rPr lang="en-GB" dirty="0" smtClean="0"/>
              <a:t>Complete the table.</a:t>
            </a:r>
            <a:endParaRPr lang="en-GB" dirty="0"/>
          </a:p>
        </p:txBody>
      </p:sp>
      <p:sp>
        <p:nvSpPr>
          <p:cNvPr id="18" name="Rectangle 17"/>
          <p:cNvSpPr/>
          <p:nvPr/>
        </p:nvSpPr>
        <p:spPr>
          <a:xfrm rot="20982719">
            <a:off x="5970236" y="2525478"/>
            <a:ext cx="2820615" cy="1477328"/>
          </a:xfrm>
          <a:prstGeom prst="rect">
            <a:avLst/>
          </a:prstGeom>
        </p:spPr>
        <p:txBody>
          <a:bodyPr wrap="square">
            <a:spAutoFit/>
          </a:bodyPr>
          <a:lstStyle/>
          <a:p>
            <a:pPr algn="ctr"/>
            <a:r>
              <a:rPr lang="en-GB" dirty="0"/>
              <a:t>The diagram shows </a:t>
            </a:r>
            <a:r>
              <a:rPr lang="en-GB" dirty="0" smtClean="0"/>
              <a:t>a typical </a:t>
            </a:r>
            <a:r>
              <a:rPr lang="en-GB" dirty="0"/>
              <a:t>animal cell and typical plant cell. Name X and Y. </a:t>
            </a:r>
            <a:r>
              <a:rPr lang="en-GB" dirty="0" smtClean="0"/>
              <a:t>Name and label </a:t>
            </a:r>
            <a:r>
              <a:rPr lang="en-GB" dirty="0"/>
              <a:t>another structure found in both cells.</a:t>
            </a:r>
          </a:p>
        </p:txBody>
      </p:sp>
      <p:pic>
        <p:nvPicPr>
          <p:cNvPr id="21"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4791">
            <a:off x="6236377" y="1125915"/>
            <a:ext cx="2139865" cy="1337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3" descr="Illustration of strawberrie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028126">
            <a:off x="5693457" y="982227"/>
            <a:ext cx="746510" cy="6171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1674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rot="21048392">
            <a:off x="415862" y="1467681"/>
            <a:ext cx="2357414" cy="17935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a:xfrm rot="20902808">
            <a:off x="3548964" y="1299686"/>
            <a:ext cx="2326954" cy="23521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902808">
            <a:off x="4260210" y="1484596"/>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rot="518680">
            <a:off x="6195001" y="3726527"/>
            <a:ext cx="2257710" cy="24933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a:p>
            <a:pPr algn="ctr"/>
            <a:r>
              <a:rPr lang="en-GB" sz="2000" dirty="0">
                <a:solidFill>
                  <a:sysClr val="windowText" lastClr="000000"/>
                </a:solidFill>
              </a:rPr>
              <a:t>Describe the method you would use to prepare a slide of onion skin.</a:t>
            </a:r>
            <a:endParaRPr lang="en-GB" sz="2000" dirty="0">
              <a:solidFill>
                <a:schemeClr val="tx1"/>
              </a:solidFill>
            </a:endParaRPr>
          </a:p>
        </p:txBody>
      </p:sp>
      <p:pic>
        <p:nvPicPr>
          <p:cNvPr id="21"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18680">
            <a:off x="7049046" y="3911062"/>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219887">
            <a:off x="6778643" y="898844"/>
            <a:ext cx="1953956" cy="22296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endParaRPr lang="en-GB" sz="2000" dirty="0" smtClean="0">
              <a:solidFill>
                <a:schemeClr val="tx1"/>
              </a:solidFill>
            </a:endParaRPr>
          </a:p>
          <a:p>
            <a:pPr algn="ctr"/>
            <a:r>
              <a:rPr lang="en-GB" sz="2000" dirty="0" smtClean="0">
                <a:solidFill>
                  <a:schemeClr val="tx1"/>
                </a:solidFill>
              </a:rPr>
              <a:t>Explain why you  might add a stain to a sample on a microscope slide.</a:t>
            </a: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19887">
            <a:off x="7238218" y="976979"/>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0" y="2342"/>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117472" y="28405"/>
            <a:ext cx="1669047" cy="769441"/>
          </a:xfrm>
          <a:prstGeom prst="rect">
            <a:avLst/>
          </a:prstGeom>
          <a:noFill/>
        </p:spPr>
        <p:txBody>
          <a:bodyPr wrap="none" rtlCol="0">
            <a:spAutoFit/>
          </a:bodyPr>
          <a:lstStyle/>
          <a:p>
            <a:pPr algn="ctr"/>
            <a:r>
              <a:rPr lang="en-GB" sz="2400" b="1" dirty="0" smtClean="0"/>
              <a:t>Cell Biology</a:t>
            </a:r>
          </a:p>
          <a:p>
            <a:pPr algn="ctr"/>
            <a:r>
              <a:rPr lang="en-GB" sz="2000" b="1" dirty="0" smtClean="0"/>
              <a:t>Microscopy</a:t>
            </a:r>
            <a:endParaRPr lang="en-GB" sz="2000" b="1" dirty="0"/>
          </a:p>
        </p:txBody>
      </p:sp>
      <p:sp>
        <p:nvSpPr>
          <p:cNvPr id="3" name="TextBox 2"/>
          <p:cNvSpPr txBox="1"/>
          <p:nvPr/>
        </p:nvSpPr>
        <p:spPr>
          <a:xfrm rot="21096682">
            <a:off x="401157" y="2139856"/>
            <a:ext cx="2439222" cy="1015663"/>
          </a:xfrm>
          <a:prstGeom prst="rect">
            <a:avLst/>
          </a:prstGeom>
          <a:noFill/>
        </p:spPr>
        <p:txBody>
          <a:bodyPr wrap="square" rtlCol="0">
            <a:spAutoFit/>
          </a:bodyPr>
          <a:lstStyle/>
          <a:p>
            <a:pPr algn="ctr"/>
            <a:r>
              <a:rPr lang="en-GB" sz="2000" dirty="0" smtClean="0"/>
              <a:t>Why do we use microscopes?</a:t>
            </a:r>
            <a:endParaRPr lang="en-GB" sz="2000" dirty="0"/>
          </a:p>
          <a:p>
            <a:pPr algn="ctr"/>
            <a:endParaRPr lang="en-GB" sz="2000" dirty="0"/>
          </a:p>
        </p:txBody>
      </p:sp>
      <p:sp>
        <p:nvSpPr>
          <p:cNvPr id="4" name="TextBox 3"/>
          <p:cNvSpPr txBox="1"/>
          <p:nvPr/>
        </p:nvSpPr>
        <p:spPr>
          <a:xfrm rot="20957676">
            <a:off x="3661775" y="2151326"/>
            <a:ext cx="2300999" cy="1323439"/>
          </a:xfrm>
          <a:prstGeom prst="rect">
            <a:avLst/>
          </a:prstGeom>
          <a:noFill/>
        </p:spPr>
        <p:txBody>
          <a:bodyPr wrap="square" rtlCol="0">
            <a:spAutoFit/>
          </a:bodyPr>
          <a:lstStyle/>
          <a:p>
            <a:pPr algn="ctr"/>
            <a:r>
              <a:rPr lang="en-GB" sz="2000" dirty="0" smtClean="0"/>
              <a:t>Recall the formula for calculating the magnification of an image. </a:t>
            </a:r>
            <a:endParaRPr lang="en-GB" dirty="0"/>
          </a:p>
        </p:txBody>
      </p:sp>
      <p:sp>
        <p:nvSpPr>
          <p:cNvPr id="9" name="Rectangle 8"/>
          <p:cNvSpPr/>
          <p:nvPr/>
        </p:nvSpPr>
        <p:spPr>
          <a:xfrm>
            <a:off x="340120" y="3942099"/>
            <a:ext cx="5140720" cy="278650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12" name="Picture 11"/>
          <p:cNvPicPr>
            <a:picLocks noChangeAspect="1"/>
          </p:cNvPicPr>
          <p:nvPr/>
        </p:nvPicPr>
        <p:blipFill>
          <a:blip r:embed="rId6"/>
          <a:stretch>
            <a:fillRect/>
          </a:stretch>
        </p:blipFill>
        <p:spPr>
          <a:xfrm>
            <a:off x="601634" y="4037829"/>
            <a:ext cx="4879205" cy="2639111"/>
          </a:xfrm>
          <a:prstGeom prst="rect">
            <a:avLst/>
          </a:prstGeom>
        </p:spPr>
      </p:pic>
      <p:pic>
        <p:nvPicPr>
          <p:cNvPr id="10" name="Picture 31" descr="Illustration of a watermelon slic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908466">
            <a:off x="384485" y="4006249"/>
            <a:ext cx="603798" cy="419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5632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20307677">
            <a:off x="521687" y="1303371"/>
            <a:ext cx="1882058" cy="2114550"/>
            <a:chOff x="4644695" y="4008146"/>
            <a:chExt cx="1882058" cy="2114550"/>
          </a:xfrm>
        </p:grpSpPr>
        <p:grpSp>
          <p:nvGrpSpPr>
            <p:cNvPr id="5" name="Group 4"/>
            <p:cNvGrpSpPr/>
            <p:nvPr/>
          </p:nvGrpSpPr>
          <p:grpSpPr>
            <a:xfrm>
              <a:off x="4644695" y="4008146"/>
              <a:ext cx="1828101" cy="2114550"/>
              <a:chOff x="4644695" y="4008146"/>
              <a:chExt cx="1828101" cy="2114550"/>
            </a:xfrm>
          </p:grpSpPr>
          <p:sp>
            <p:nvSpPr>
              <p:cNvPr id="7" name="Rectangle 6"/>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extBox 5"/>
            <p:cNvSpPr txBox="1"/>
            <p:nvPr/>
          </p:nvSpPr>
          <p:spPr>
            <a:xfrm>
              <a:off x="4669378" y="4932675"/>
              <a:ext cx="1857375" cy="707886"/>
            </a:xfrm>
            <a:prstGeom prst="rect">
              <a:avLst/>
            </a:prstGeom>
            <a:noFill/>
          </p:spPr>
          <p:txBody>
            <a:bodyPr wrap="square" rtlCol="0">
              <a:spAutoFit/>
            </a:bodyPr>
            <a:lstStyle/>
            <a:p>
              <a:pPr algn="ctr"/>
              <a:r>
                <a:rPr lang="en-GB" sz="2000" dirty="0" smtClean="0"/>
                <a:t>What is differentiation?</a:t>
              </a:r>
              <a:endParaRPr lang="en-GB" sz="2000" dirty="0"/>
            </a:p>
          </p:txBody>
        </p:sp>
      </p:grpSp>
      <p:sp>
        <p:nvSpPr>
          <p:cNvPr id="9" name="Rectangle 8"/>
          <p:cNvSpPr/>
          <p:nvPr/>
        </p:nvSpPr>
        <p:spPr>
          <a:xfrm>
            <a:off x="561623" y="4032899"/>
            <a:ext cx="3939646" cy="23333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1866716" y="4204324"/>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81529" y="4855325"/>
            <a:ext cx="3819740" cy="1323439"/>
          </a:xfrm>
          <a:prstGeom prst="rect">
            <a:avLst/>
          </a:prstGeom>
          <a:noFill/>
        </p:spPr>
        <p:txBody>
          <a:bodyPr wrap="square" rtlCol="0">
            <a:spAutoFit/>
          </a:bodyPr>
          <a:lstStyle/>
          <a:p>
            <a:pPr algn="ctr"/>
            <a:r>
              <a:rPr lang="en-US" sz="2000" dirty="0"/>
              <a:t>Why is cell </a:t>
            </a:r>
            <a:r>
              <a:rPr lang="en-US" sz="2000" dirty="0" err="1"/>
              <a:t>specialisation</a:t>
            </a:r>
            <a:r>
              <a:rPr lang="en-US" sz="2000" dirty="0"/>
              <a:t> </a:t>
            </a:r>
            <a:r>
              <a:rPr lang="en-US" sz="2000" dirty="0" smtClean="0"/>
              <a:t>important </a:t>
            </a:r>
            <a:r>
              <a:rPr lang="en-US" sz="2000" dirty="0"/>
              <a:t>for the development and growth of a healthy baby from a </a:t>
            </a:r>
            <a:r>
              <a:rPr lang="en-US" sz="2000" dirty="0" err="1"/>
              <a:t>fertilised</a:t>
            </a:r>
            <a:r>
              <a:rPr lang="en-US" sz="2000" dirty="0"/>
              <a:t> egg?</a:t>
            </a:r>
            <a:endParaRPr lang="en-GB" sz="2400" dirty="0"/>
          </a:p>
        </p:txBody>
      </p:sp>
      <p:sp>
        <p:nvSpPr>
          <p:cNvPr id="15" name="Rectangle 14"/>
          <p:cNvSpPr/>
          <p:nvPr/>
        </p:nvSpPr>
        <p:spPr>
          <a:xfrm rot="20681795">
            <a:off x="3456868" y="1156840"/>
            <a:ext cx="2442597" cy="24207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81795">
            <a:off x="3724267" y="1340856"/>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rot="20681795">
            <a:off x="3498146" y="1920614"/>
            <a:ext cx="2404337" cy="1323439"/>
          </a:xfrm>
          <a:prstGeom prst="rect">
            <a:avLst/>
          </a:prstGeom>
          <a:noFill/>
        </p:spPr>
        <p:txBody>
          <a:bodyPr wrap="square" rtlCol="0">
            <a:spAutoFit/>
          </a:bodyPr>
          <a:lstStyle/>
          <a:p>
            <a:pPr algn="ctr"/>
            <a:r>
              <a:rPr lang="en-GB" sz="2000" dirty="0" smtClean="0"/>
              <a:t>Describe how sperm cells, nerve cells and muscles cells are specialised. </a:t>
            </a:r>
            <a:endParaRPr lang="en-GB" sz="2000" dirty="0"/>
          </a:p>
        </p:txBody>
      </p:sp>
      <p:sp>
        <p:nvSpPr>
          <p:cNvPr id="20" name="Rectangle 19"/>
          <p:cNvSpPr/>
          <p:nvPr/>
        </p:nvSpPr>
        <p:spPr>
          <a:xfrm rot="1241159">
            <a:off x="5254352" y="4089780"/>
            <a:ext cx="2631054" cy="23334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41159">
            <a:off x="6593336" y="4141443"/>
            <a:ext cx="697620" cy="610341"/>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Group 21"/>
          <p:cNvGrpSpPr/>
          <p:nvPr/>
        </p:nvGrpSpPr>
        <p:grpSpPr>
          <a:xfrm rot="21028126">
            <a:off x="6754954" y="1460451"/>
            <a:ext cx="1828102" cy="2114550"/>
            <a:chOff x="2424112" y="4210050"/>
            <a:chExt cx="1828102" cy="2114550"/>
          </a:xfrm>
        </p:grpSpPr>
        <p:grpSp>
          <p:nvGrpSpPr>
            <p:cNvPr id="23" name="Group 22"/>
            <p:cNvGrpSpPr/>
            <p:nvPr/>
          </p:nvGrpSpPr>
          <p:grpSpPr>
            <a:xfrm>
              <a:off x="2424113" y="4210050"/>
              <a:ext cx="1828101" cy="2114550"/>
              <a:chOff x="2424113" y="4210050"/>
              <a:chExt cx="1828101" cy="2114550"/>
            </a:xfrm>
          </p:grpSpPr>
          <p:sp>
            <p:nvSpPr>
              <p:cNvPr id="25" name="Rectangle 24"/>
              <p:cNvSpPr/>
              <p:nvPr/>
            </p:nvSpPr>
            <p:spPr>
              <a:xfrm>
                <a:off x="2424113" y="4210050"/>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64908" y="4276725"/>
                <a:ext cx="746510" cy="617194"/>
              </a:xfrm>
              <a:prstGeom prst="rect">
                <a:avLst/>
              </a:prstGeom>
              <a:noFill/>
              <a:extLst>
                <a:ext uri="{909E8E84-426E-40DD-AFC4-6F175D3DCCD1}">
                  <a14:hiddenFill xmlns:a14="http://schemas.microsoft.com/office/drawing/2010/main">
                    <a:solidFill>
                      <a:srgbClr val="FFFFFF"/>
                    </a:solidFill>
                  </a14:hiddenFill>
                </a:ext>
              </a:extLst>
            </p:spPr>
          </p:pic>
        </p:grpSp>
        <p:sp>
          <p:nvSpPr>
            <p:cNvPr id="24" name="TextBox 23"/>
            <p:cNvSpPr txBox="1"/>
            <p:nvPr/>
          </p:nvSpPr>
          <p:spPr>
            <a:xfrm>
              <a:off x="2424112" y="5081891"/>
              <a:ext cx="1828101" cy="1015663"/>
            </a:xfrm>
            <a:prstGeom prst="rect">
              <a:avLst/>
            </a:prstGeom>
            <a:noFill/>
          </p:spPr>
          <p:txBody>
            <a:bodyPr wrap="square" rtlCol="0">
              <a:spAutoFit/>
            </a:bodyPr>
            <a:lstStyle/>
            <a:p>
              <a:r>
                <a:rPr lang="en-GB" sz="2000" dirty="0" smtClean="0"/>
                <a:t>Describe how a root hair cell is specialised. </a:t>
              </a:r>
              <a:endParaRPr lang="en-GB" sz="2000" dirty="0"/>
            </a:p>
          </p:txBody>
        </p:sp>
      </p:grpSp>
      <p:sp>
        <p:nvSpPr>
          <p:cNvPr id="27" name="TextBox 26"/>
          <p:cNvSpPr txBox="1"/>
          <p:nvPr/>
        </p:nvSpPr>
        <p:spPr>
          <a:xfrm>
            <a:off x="35801" y="-7474"/>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420858" y="50934"/>
            <a:ext cx="2078646" cy="769441"/>
          </a:xfrm>
          <a:prstGeom prst="rect">
            <a:avLst/>
          </a:prstGeom>
          <a:noFill/>
        </p:spPr>
        <p:txBody>
          <a:bodyPr wrap="none" rtlCol="0">
            <a:spAutoFit/>
          </a:bodyPr>
          <a:lstStyle/>
          <a:p>
            <a:pPr algn="ctr"/>
            <a:r>
              <a:rPr lang="en-GB" sz="2400" b="1" dirty="0" smtClean="0"/>
              <a:t>Cell Biology</a:t>
            </a:r>
          </a:p>
          <a:p>
            <a:pPr algn="ctr"/>
            <a:r>
              <a:rPr lang="en-GB" sz="2000" b="1" dirty="0" smtClean="0"/>
              <a:t>Cell specialisation</a:t>
            </a:r>
            <a:endParaRPr lang="en-GB" sz="2000" b="1" dirty="0">
              <a:solidFill>
                <a:srgbClr val="FF0000"/>
              </a:solidFill>
            </a:endParaRPr>
          </a:p>
        </p:txBody>
      </p:sp>
      <p:sp>
        <p:nvSpPr>
          <p:cNvPr id="30" name="TextBox 29"/>
          <p:cNvSpPr txBox="1"/>
          <p:nvPr/>
        </p:nvSpPr>
        <p:spPr>
          <a:xfrm rot="1293717">
            <a:off x="5180405" y="4606538"/>
            <a:ext cx="2655234" cy="1631216"/>
          </a:xfrm>
          <a:prstGeom prst="rect">
            <a:avLst/>
          </a:prstGeom>
          <a:noFill/>
        </p:spPr>
        <p:txBody>
          <a:bodyPr wrap="square" rtlCol="0">
            <a:spAutoFit/>
          </a:bodyPr>
          <a:lstStyle/>
          <a:p>
            <a:pPr algn="ctr"/>
            <a:r>
              <a:rPr lang="en-GB" sz="2000" dirty="0" smtClean="0"/>
              <a:t>Xylem and phloem are specialised plant cells. Explain why they contain very few subcellular structures. </a:t>
            </a:r>
            <a:endParaRPr lang="en-GB" sz="2000" dirty="0"/>
          </a:p>
        </p:txBody>
      </p:sp>
    </p:spTree>
    <p:extLst>
      <p:ext uri="{BB962C8B-B14F-4D97-AF65-F5344CB8AC3E}">
        <p14:creationId xmlns:p14="http://schemas.microsoft.com/office/powerpoint/2010/main" val="376827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rot="20307677">
            <a:off x="441074" y="1464816"/>
            <a:ext cx="2305206" cy="2119629"/>
            <a:chOff x="4644695" y="4008146"/>
            <a:chExt cx="1828101" cy="1503286"/>
          </a:xfrm>
        </p:grpSpPr>
        <p:sp>
          <p:nvSpPr>
            <p:cNvPr id="11" name="Rectangle 10"/>
            <p:cNvSpPr/>
            <p:nvPr/>
          </p:nvSpPr>
          <p:spPr>
            <a:xfrm>
              <a:off x="4644695" y="4008146"/>
              <a:ext cx="1828101" cy="15032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88730" y="4077220"/>
              <a:ext cx="498321" cy="384750"/>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angle 7"/>
          <p:cNvSpPr/>
          <p:nvPr/>
        </p:nvSpPr>
        <p:spPr>
          <a:xfrm>
            <a:off x="375653" y="4313875"/>
            <a:ext cx="4823698" cy="230097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2223756" y="4475283"/>
            <a:ext cx="691689" cy="481096"/>
          </a:xfrm>
          <a:prstGeom prst="rect">
            <a:avLst/>
          </a:prstGeom>
          <a:noFill/>
          <a:extLst>
            <a:ext uri="{909E8E84-426E-40DD-AFC4-6F175D3DCCD1}">
              <a14:hiddenFill xmlns:a14="http://schemas.microsoft.com/office/drawing/2010/main">
                <a:solidFill>
                  <a:srgbClr val="FFFFFF"/>
                </a:solidFill>
              </a14:hiddenFill>
            </a:ext>
          </a:extLst>
        </p:spPr>
      </p:pic>
      <p:sp>
        <p:nvSpPr>
          <p:cNvPr id="19" name="TextBox 18"/>
          <p:cNvSpPr txBox="1"/>
          <p:nvPr/>
        </p:nvSpPr>
        <p:spPr>
          <a:xfrm>
            <a:off x="385013" y="4983638"/>
            <a:ext cx="4814337" cy="1631216"/>
          </a:xfrm>
          <a:prstGeom prst="rect">
            <a:avLst/>
          </a:prstGeom>
          <a:noFill/>
        </p:spPr>
        <p:txBody>
          <a:bodyPr wrap="square" rtlCol="0">
            <a:spAutoFit/>
          </a:bodyPr>
          <a:lstStyle/>
          <a:p>
            <a:pPr algn="ctr"/>
            <a:r>
              <a:rPr lang="en-GB" sz="2000" dirty="0" smtClean="0">
                <a:sym typeface="Symbol"/>
              </a:rPr>
              <a:t>Scientists are able to reprogram adult cells so that they behave like embryonic stem cells. Explain why the use of these cells would be less controversial that the use of embryonic stem cells.</a:t>
            </a:r>
            <a:endParaRPr lang="en-GB" sz="2000" dirty="0">
              <a:sym typeface="Symbol"/>
            </a:endParaRPr>
          </a:p>
        </p:txBody>
      </p:sp>
      <p:sp>
        <p:nvSpPr>
          <p:cNvPr id="12" name="Rectangle 11"/>
          <p:cNvSpPr/>
          <p:nvPr/>
        </p:nvSpPr>
        <p:spPr>
          <a:xfrm rot="20681795">
            <a:off x="3150826" y="1399506"/>
            <a:ext cx="2807046" cy="17756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681795">
            <a:off x="3962465" y="1463632"/>
            <a:ext cx="864170" cy="567041"/>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p:cNvSpPr txBox="1"/>
          <p:nvPr/>
        </p:nvSpPr>
        <p:spPr>
          <a:xfrm rot="20681795">
            <a:off x="3212696" y="1988897"/>
            <a:ext cx="2772758" cy="1015663"/>
          </a:xfrm>
          <a:prstGeom prst="rect">
            <a:avLst/>
          </a:prstGeom>
          <a:noFill/>
        </p:spPr>
        <p:txBody>
          <a:bodyPr wrap="square" rtlCol="0">
            <a:spAutoFit/>
          </a:bodyPr>
          <a:lstStyle/>
          <a:p>
            <a:pPr algn="ctr"/>
            <a:r>
              <a:rPr lang="en-GB" sz="2000" dirty="0" smtClean="0"/>
              <a:t>Explain the difference between embryonic and adult stem cells.</a:t>
            </a:r>
            <a:endParaRPr lang="en-GB" sz="2000" dirty="0"/>
          </a:p>
        </p:txBody>
      </p:sp>
      <p:grpSp>
        <p:nvGrpSpPr>
          <p:cNvPr id="26" name="Group 25"/>
          <p:cNvGrpSpPr/>
          <p:nvPr/>
        </p:nvGrpSpPr>
        <p:grpSpPr>
          <a:xfrm rot="1241159">
            <a:off x="6051767" y="4269029"/>
            <a:ext cx="1828101" cy="2161298"/>
            <a:chOff x="280988" y="1857375"/>
            <a:chExt cx="1828101" cy="2161298"/>
          </a:xfrm>
        </p:grpSpPr>
        <p:grpSp>
          <p:nvGrpSpPr>
            <p:cNvPr id="13" name="Group 12"/>
            <p:cNvGrpSpPr/>
            <p:nvPr/>
          </p:nvGrpSpPr>
          <p:grpSpPr>
            <a:xfrm>
              <a:off x="280988" y="1857375"/>
              <a:ext cx="1828101" cy="2114550"/>
              <a:chOff x="280988" y="1857375"/>
              <a:chExt cx="1828101" cy="2114550"/>
            </a:xfrm>
          </p:grpSpPr>
          <p:sp>
            <p:nvSpPr>
              <p:cNvPr id="9" name="Rectangle 8"/>
              <p:cNvSpPr/>
              <p:nvPr/>
            </p:nvSpPr>
            <p:spPr>
              <a:xfrm>
                <a:off x="280988"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6228" y="1922537"/>
                <a:ext cx="697620" cy="61034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p:cNvSpPr txBox="1"/>
            <p:nvPr/>
          </p:nvSpPr>
          <p:spPr>
            <a:xfrm>
              <a:off x="295124" y="2387457"/>
              <a:ext cx="1813965" cy="1631216"/>
            </a:xfrm>
            <a:prstGeom prst="rect">
              <a:avLst/>
            </a:prstGeom>
            <a:noFill/>
          </p:spPr>
          <p:txBody>
            <a:bodyPr wrap="square" rtlCol="0">
              <a:spAutoFit/>
            </a:bodyPr>
            <a:lstStyle/>
            <a:p>
              <a:pPr algn="ctr"/>
              <a:r>
                <a:rPr lang="en-GB" sz="2000" dirty="0" smtClean="0"/>
                <a:t>What are the potential applications of stem cells in medicine?</a:t>
              </a:r>
              <a:endParaRPr lang="en-GB" sz="2000" dirty="0"/>
            </a:p>
          </p:txBody>
        </p:sp>
      </p:grpSp>
      <p:sp>
        <p:nvSpPr>
          <p:cNvPr id="10" name="Rectangle 9"/>
          <p:cNvSpPr/>
          <p:nvPr/>
        </p:nvSpPr>
        <p:spPr>
          <a:xfrm rot="21028126">
            <a:off x="6459800" y="1156512"/>
            <a:ext cx="2172373" cy="246498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a:p>
        </p:txBody>
      </p:sp>
      <p:sp>
        <p:nvSpPr>
          <p:cNvPr id="28" name="TextBox 27"/>
          <p:cNvSpPr txBox="1"/>
          <p:nvPr/>
        </p:nvSpPr>
        <p:spPr>
          <a:xfrm>
            <a:off x="34014" y="-60710"/>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 name="TextBox 1"/>
          <p:cNvSpPr txBox="1"/>
          <p:nvPr/>
        </p:nvSpPr>
        <p:spPr>
          <a:xfrm>
            <a:off x="5352635" y="108463"/>
            <a:ext cx="3728198" cy="769441"/>
          </a:xfrm>
          <a:prstGeom prst="rect">
            <a:avLst/>
          </a:prstGeom>
          <a:noFill/>
        </p:spPr>
        <p:txBody>
          <a:bodyPr wrap="square" rtlCol="0">
            <a:spAutoFit/>
          </a:bodyPr>
          <a:lstStyle/>
          <a:p>
            <a:pPr algn="ctr"/>
            <a:r>
              <a:rPr lang="en-GB" sz="2400" b="1" dirty="0" smtClean="0"/>
              <a:t>Cell Biology</a:t>
            </a:r>
          </a:p>
          <a:p>
            <a:pPr algn="ctr"/>
            <a:r>
              <a:rPr lang="en-GB" sz="2000" b="1" dirty="0" smtClean="0"/>
              <a:t>Stem cells</a:t>
            </a:r>
            <a:endParaRPr lang="en-GB" sz="2000" b="1" dirty="0"/>
          </a:p>
        </p:txBody>
      </p:sp>
      <p:sp>
        <p:nvSpPr>
          <p:cNvPr id="25" name="TextBox 24"/>
          <p:cNvSpPr txBox="1"/>
          <p:nvPr/>
        </p:nvSpPr>
        <p:spPr>
          <a:xfrm rot="20307677">
            <a:off x="520597" y="2283172"/>
            <a:ext cx="2341837" cy="1323439"/>
          </a:xfrm>
          <a:prstGeom prst="rect">
            <a:avLst/>
          </a:prstGeom>
          <a:noFill/>
        </p:spPr>
        <p:txBody>
          <a:bodyPr wrap="square" rtlCol="0">
            <a:spAutoFit/>
          </a:bodyPr>
          <a:lstStyle/>
          <a:p>
            <a:pPr algn="ctr">
              <a:spcAft>
                <a:spcPts val="0"/>
              </a:spcAft>
            </a:pPr>
            <a:r>
              <a:rPr lang="en-GB" sz="2000" kern="1400" dirty="0">
                <a:solidFill>
                  <a:srgbClr val="000000"/>
                </a:solidFill>
                <a:ea typeface="Times New Roman"/>
              </a:rPr>
              <a:t>What name is given to the process of stem cells becoming specialised?</a:t>
            </a:r>
          </a:p>
        </p:txBody>
      </p:sp>
      <p:grpSp>
        <p:nvGrpSpPr>
          <p:cNvPr id="14" name="Group 13"/>
          <p:cNvGrpSpPr/>
          <p:nvPr/>
        </p:nvGrpSpPr>
        <p:grpSpPr>
          <a:xfrm>
            <a:off x="6493942" y="1370486"/>
            <a:ext cx="2183297" cy="2036762"/>
            <a:chOff x="6493942" y="1146197"/>
            <a:chExt cx="2183297" cy="2036762"/>
          </a:xfrm>
        </p:grpSpPr>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7021104" y="1146197"/>
              <a:ext cx="686824" cy="426894"/>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rot="21028126">
              <a:off x="6493942" y="1551743"/>
              <a:ext cx="2183297" cy="1631216"/>
            </a:xfrm>
            <a:prstGeom prst="rect">
              <a:avLst/>
            </a:prstGeom>
            <a:noFill/>
          </p:spPr>
          <p:txBody>
            <a:bodyPr wrap="square" rtlCol="0">
              <a:spAutoFit/>
            </a:bodyPr>
            <a:lstStyle/>
            <a:p>
              <a:pPr algn="ctr"/>
              <a:r>
                <a:rPr lang="en-GB" sz="2000" dirty="0"/>
                <a:t>What name is given to the parts of plants where mitotically active cells are found?</a:t>
              </a:r>
            </a:p>
          </p:txBody>
        </p:sp>
      </p:grpSp>
    </p:spTree>
    <p:extLst>
      <p:ext uri="{BB962C8B-B14F-4D97-AF65-F5344CB8AC3E}">
        <p14:creationId xmlns:p14="http://schemas.microsoft.com/office/powerpoint/2010/main" val="3413661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rot="20307677">
            <a:off x="310132" y="1333148"/>
            <a:ext cx="1828101" cy="1730124"/>
            <a:chOff x="4644695" y="4008146"/>
            <a:chExt cx="1828101" cy="2114550"/>
          </a:xfrm>
        </p:grpSpPr>
        <p:sp>
          <p:nvSpPr>
            <p:cNvPr id="7" name="Rectangle 6"/>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ectangle 8"/>
          <p:cNvSpPr/>
          <p:nvPr/>
        </p:nvSpPr>
        <p:spPr>
          <a:xfrm>
            <a:off x="288423" y="4007939"/>
            <a:ext cx="4473358" cy="2616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10"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1675537" y="4122046"/>
            <a:ext cx="691689" cy="481096"/>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p:nvPr/>
        </p:nvGrpSpPr>
        <p:grpSpPr>
          <a:xfrm rot="20681795">
            <a:off x="3144350" y="1110694"/>
            <a:ext cx="1828101" cy="2114550"/>
            <a:chOff x="4670002" y="1857375"/>
            <a:chExt cx="1828101" cy="2114550"/>
          </a:xfrm>
        </p:grpSpPr>
        <p:sp>
          <p:nvSpPr>
            <p:cNvPr id="15" name="Rectangle 14"/>
            <p:cNvSpPr/>
            <p:nvPr/>
          </p:nvSpPr>
          <p:spPr>
            <a:xfrm>
              <a:off x="4670002"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1967" y="1930008"/>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ctangle 19"/>
          <p:cNvSpPr/>
          <p:nvPr/>
        </p:nvSpPr>
        <p:spPr>
          <a:xfrm rot="516703">
            <a:off x="5261871" y="4156358"/>
            <a:ext cx="2900121" cy="24742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16703">
            <a:off x="6321189" y="4139339"/>
            <a:ext cx="697620" cy="610341"/>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028126">
            <a:off x="6122876" y="946642"/>
            <a:ext cx="2498806"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6"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6621576" y="1023945"/>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34331" y="-44573"/>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081140" y="50556"/>
            <a:ext cx="1669047" cy="769441"/>
          </a:xfrm>
          <a:prstGeom prst="rect">
            <a:avLst/>
          </a:prstGeom>
          <a:noFill/>
        </p:spPr>
        <p:txBody>
          <a:bodyPr wrap="none" rtlCol="0">
            <a:spAutoFit/>
          </a:bodyPr>
          <a:lstStyle/>
          <a:p>
            <a:r>
              <a:rPr lang="en-GB" sz="2400" b="1" dirty="0" smtClean="0"/>
              <a:t>Cell Biology</a:t>
            </a:r>
          </a:p>
          <a:p>
            <a:pPr algn="ctr"/>
            <a:r>
              <a:rPr lang="en-GB" sz="2000" b="1" dirty="0" smtClean="0"/>
              <a:t>Mitosis</a:t>
            </a:r>
            <a:endParaRPr lang="en-GB" sz="2000" b="1" dirty="0"/>
          </a:p>
        </p:txBody>
      </p:sp>
      <p:grpSp>
        <p:nvGrpSpPr>
          <p:cNvPr id="2053" name="Group 2052"/>
          <p:cNvGrpSpPr/>
          <p:nvPr/>
        </p:nvGrpSpPr>
        <p:grpSpPr>
          <a:xfrm>
            <a:off x="7896173" y="4090549"/>
            <a:ext cx="792088" cy="761464"/>
            <a:chOff x="10116616" y="2780928"/>
            <a:chExt cx="792088" cy="761464"/>
          </a:xfrm>
        </p:grpSpPr>
        <p:sp>
          <p:nvSpPr>
            <p:cNvPr id="2" name="Oval 1"/>
            <p:cNvSpPr/>
            <p:nvPr/>
          </p:nvSpPr>
          <p:spPr>
            <a:xfrm>
              <a:off x="10116616" y="2780928"/>
              <a:ext cx="792088" cy="761464"/>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9" name="Straight Connector 28"/>
            <p:cNvCxnSpPr/>
            <p:nvPr/>
          </p:nvCxnSpPr>
          <p:spPr>
            <a:xfrm>
              <a:off x="10235169" y="2976103"/>
              <a:ext cx="100025" cy="4203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0332640" y="2924944"/>
              <a:ext cx="100025" cy="42030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48" name="Straight Connector 2047"/>
            <p:cNvCxnSpPr/>
            <p:nvPr/>
          </p:nvCxnSpPr>
          <p:spPr>
            <a:xfrm>
              <a:off x="10548664" y="3023627"/>
              <a:ext cx="0" cy="210154"/>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665060" y="3030021"/>
              <a:ext cx="0" cy="210154"/>
            </a:xfrm>
            <a:prstGeom prst="line">
              <a:avLst/>
            </a:prstGeom>
            <a:ln w="15875"/>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rot="531039">
            <a:off x="5179194" y="4669674"/>
            <a:ext cx="2981608" cy="1938992"/>
          </a:xfrm>
          <a:prstGeom prst="rect">
            <a:avLst/>
          </a:prstGeom>
          <a:noFill/>
        </p:spPr>
        <p:txBody>
          <a:bodyPr wrap="square" rtlCol="0">
            <a:spAutoFit/>
          </a:bodyPr>
          <a:lstStyle/>
          <a:p>
            <a:pPr algn="ctr"/>
            <a:r>
              <a:rPr lang="en-GB" sz="2000" dirty="0" smtClean="0"/>
              <a:t>The nucleus of a cell contains 2 pairs of chromosomes. Draw a diagram to show the daughter cells produced after mitosis.  </a:t>
            </a:r>
            <a:endParaRPr lang="en-GB" sz="2000" dirty="0"/>
          </a:p>
        </p:txBody>
      </p:sp>
      <p:sp>
        <p:nvSpPr>
          <p:cNvPr id="35" name="TextBox 34"/>
          <p:cNvSpPr txBox="1"/>
          <p:nvPr/>
        </p:nvSpPr>
        <p:spPr>
          <a:xfrm rot="20667750">
            <a:off x="3187266" y="1847980"/>
            <a:ext cx="1857375" cy="1323439"/>
          </a:xfrm>
          <a:prstGeom prst="rect">
            <a:avLst/>
          </a:prstGeom>
          <a:noFill/>
        </p:spPr>
        <p:txBody>
          <a:bodyPr wrap="square" rtlCol="0">
            <a:spAutoFit/>
          </a:bodyPr>
          <a:lstStyle/>
          <a:p>
            <a:pPr algn="ctr"/>
            <a:r>
              <a:rPr lang="en-GB" sz="2000" dirty="0" smtClean="0"/>
              <a:t>What are the main processes in the cell cycle?</a:t>
            </a:r>
            <a:endParaRPr lang="en-GB" sz="2000" dirty="0"/>
          </a:p>
        </p:txBody>
      </p:sp>
      <p:sp>
        <p:nvSpPr>
          <p:cNvPr id="30" name="TextBox 29"/>
          <p:cNvSpPr txBox="1"/>
          <p:nvPr/>
        </p:nvSpPr>
        <p:spPr>
          <a:xfrm rot="20334860">
            <a:off x="347341" y="2101737"/>
            <a:ext cx="1857375" cy="707886"/>
          </a:xfrm>
          <a:prstGeom prst="rect">
            <a:avLst/>
          </a:prstGeom>
          <a:noFill/>
        </p:spPr>
        <p:txBody>
          <a:bodyPr wrap="square" rtlCol="0">
            <a:spAutoFit/>
          </a:bodyPr>
          <a:lstStyle/>
          <a:p>
            <a:pPr algn="ctr"/>
            <a:r>
              <a:rPr lang="en-GB" sz="2000" dirty="0" smtClean="0"/>
              <a:t>What is mitosis?</a:t>
            </a:r>
            <a:endParaRPr lang="en-GB" sz="2000" dirty="0"/>
          </a:p>
        </p:txBody>
      </p:sp>
      <p:sp>
        <p:nvSpPr>
          <p:cNvPr id="32" name="TextBox 31"/>
          <p:cNvSpPr txBox="1"/>
          <p:nvPr/>
        </p:nvSpPr>
        <p:spPr>
          <a:xfrm rot="21000932">
            <a:off x="6248765" y="1646064"/>
            <a:ext cx="2330537" cy="1323439"/>
          </a:xfrm>
          <a:prstGeom prst="rect">
            <a:avLst/>
          </a:prstGeom>
          <a:noFill/>
        </p:spPr>
        <p:txBody>
          <a:bodyPr wrap="square" rtlCol="0">
            <a:spAutoFit/>
          </a:bodyPr>
          <a:lstStyle/>
          <a:p>
            <a:pPr algn="ctr"/>
            <a:r>
              <a:rPr lang="en-US" sz="2000" dirty="0"/>
              <a:t>What happens to the genetic material before the cell divides?</a:t>
            </a:r>
            <a:endParaRPr lang="en-GB" sz="2400" dirty="0"/>
          </a:p>
        </p:txBody>
      </p:sp>
      <p:sp>
        <p:nvSpPr>
          <p:cNvPr id="3" name="TextBox 2"/>
          <p:cNvSpPr txBox="1"/>
          <p:nvPr/>
        </p:nvSpPr>
        <p:spPr>
          <a:xfrm>
            <a:off x="344901" y="4733722"/>
            <a:ext cx="4465615" cy="1631216"/>
          </a:xfrm>
          <a:prstGeom prst="rect">
            <a:avLst/>
          </a:prstGeom>
          <a:noFill/>
        </p:spPr>
        <p:txBody>
          <a:bodyPr wrap="square" rtlCol="0">
            <a:spAutoFit/>
          </a:bodyPr>
          <a:lstStyle/>
          <a:p>
            <a:r>
              <a:rPr lang="en-US" sz="2000" dirty="0"/>
              <a:t>For a baby to grow, its cells must develop in a number of ways</a:t>
            </a:r>
            <a:r>
              <a:rPr lang="en-US" sz="2000" dirty="0" smtClean="0"/>
              <a:t>.</a:t>
            </a:r>
          </a:p>
          <a:p>
            <a:r>
              <a:rPr lang="en-US" sz="2000" dirty="0" smtClean="0"/>
              <a:t>Explain how the process of cell division by mitosis is an important part of the growth process. </a:t>
            </a:r>
            <a:endParaRPr lang="en-GB" sz="2000" dirty="0"/>
          </a:p>
        </p:txBody>
      </p:sp>
    </p:spTree>
    <p:extLst>
      <p:ext uri="{BB962C8B-B14F-4D97-AF65-F5344CB8AC3E}">
        <p14:creationId xmlns:p14="http://schemas.microsoft.com/office/powerpoint/2010/main" val="223459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rot="20307677">
            <a:off x="467003" y="1278144"/>
            <a:ext cx="1828101" cy="2114550"/>
            <a:chOff x="4644695" y="4008146"/>
            <a:chExt cx="1828101" cy="2114550"/>
          </a:xfrm>
        </p:grpSpPr>
        <p:sp>
          <p:nvSpPr>
            <p:cNvPr id="3" name="Rectangle 2"/>
            <p:cNvSpPr/>
            <p:nvPr/>
          </p:nvSpPr>
          <p:spPr>
            <a:xfrm>
              <a:off x="4644695" y="4008146"/>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dirty="0" smtClean="0">
                  <a:solidFill>
                    <a:schemeClr val="tx1"/>
                  </a:solidFill>
                </a:rPr>
                <a:t>Define diffusion. How is osmosis different?</a:t>
              </a:r>
              <a:endParaRPr lang="en-GB" dirty="0">
                <a:solidFill>
                  <a:schemeClr val="tx1"/>
                </a:solidFill>
              </a:endParaRPr>
            </a:p>
          </p:txBody>
        </p:sp>
        <p:pic>
          <p:nvPicPr>
            <p:cNvPr id="4"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864830">
              <a:off x="5270555" y="4091849"/>
              <a:ext cx="645857" cy="49866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Group 4"/>
          <p:cNvGrpSpPr/>
          <p:nvPr/>
        </p:nvGrpSpPr>
        <p:grpSpPr>
          <a:xfrm rot="20681795">
            <a:off x="3276563" y="1240840"/>
            <a:ext cx="1828101" cy="2114550"/>
            <a:chOff x="4670002" y="1857375"/>
            <a:chExt cx="1828101" cy="2114550"/>
          </a:xfrm>
        </p:grpSpPr>
        <p:sp>
          <p:nvSpPr>
            <p:cNvPr id="6" name="Rectangle 5"/>
            <p:cNvSpPr/>
            <p:nvPr/>
          </p:nvSpPr>
          <p:spPr>
            <a:xfrm>
              <a:off x="4670002" y="1857375"/>
              <a:ext cx="1828101" cy="21145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dirty="0" smtClean="0">
                  <a:solidFill>
                    <a:schemeClr val="tx1"/>
                  </a:solidFill>
                </a:rPr>
                <a:t>Compare and contrast diffusion and active transport. </a:t>
              </a:r>
              <a:endParaRPr lang="en-GB" dirty="0">
                <a:solidFill>
                  <a:schemeClr val="tx1"/>
                </a:solidFill>
              </a:endParaRPr>
            </a:p>
          </p:txBody>
        </p:sp>
        <p:pic>
          <p:nvPicPr>
            <p:cNvPr id="7" name="Picture 21" descr="Illustration of an orange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51967" y="1930008"/>
              <a:ext cx="864170" cy="567041"/>
            </a:xfrm>
            <a:prstGeom prst="rect">
              <a:avLst/>
            </a:prstGeom>
            <a:noFill/>
            <a:extLst>
              <a:ext uri="{909E8E84-426E-40DD-AFC4-6F175D3DCCD1}">
                <a14:hiddenFill xmlns:a14="http://schemas.microsoft.com/office/drawing/2010/main">
                  <a:solidFill>
                    <a:srgbClr val="FFFFFF"/>
                  </a:solidFill>
                </a14:hiddenFill>
              </a:ext>
            </a:extLst>
          </p:spPr>
        </p:pic>
      </p:grpSp>
      <p:sp>
        <p:nvSpPr>
          <p:cNvPr id="8" name="Rectangle 7"/>
          <p:cNvSpPr/>
          <p:nvPr/>
        </p:nvSpPr>
        <p:spPr>
          <a:xfrm>
            <a:off x="5652742" y="3684206"/>
            <a:ext cx="2884693" cy="26865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22" descr="C:\Users\Sue\AppData\Local\Microsoft\Windows\INetCache\IE\84DGYH3T\MC900436911[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39241" y="3715635"/>
            <a:ext cx="511693" cy="44767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rot="21028126">
            <a:off x="5802042" y="943074"/>
            <a:ext cx="2919581" cy="2227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solidFill>
                <a:schemeClr val="tx1"/>
              </a:solidFill>
            </a:endParaRPr>
          </a:p>
          <a:p>
            <a:pPr algn="ctr"/>
            <a:r>
              <a:rPr lang="en-GB" dirty="0" smtClean="0">
                <a:solidFill>
                  <a:schemeClr val="tx1"/>
                </a:solidFill>
              </a:rPr>
              <a:t>Carbon </a:t>
            </a:r>
            <a:r>
              <a:rPr lang="en-GB" dirty="0">
                <a:solidFill>
                  <a:schemeClr val="tx1"/>
                </a:solidFill>
              </a:rPr>
              <a:t>dioxide and oxygen are exchanged between alveoli and nearby capillaries. Which process is taking place?</a:t>
            </a:r>
          </a:p>
        </p:txBody>
      </p:sp>
      <p:pic>
        <p:nvPicPr>
          <p:cNvPr id="11" name="Picture 33" descr="Illustration of strawberr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028126">
            <a:off x="6843151" y="1067106"/>
            <a:ext cx="657819" cy="543867"/>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0" y="-9550"/>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13" name="TextBox 12"/>
          <p:cNvSpPr txBox="1"/>
          <p:nvPr/>
        </p:nvSpPr>
        <p:spPr>
          <a:xfrm>
            <a:off x="5307349" y="-9550"/>
            <a:ext cx="3578544" cy="738664"/>
          </a:xfrm>
          <a:prstGeom prst="rect">
            <a:avLst/>
          </a:prstGeom>
          <a:noFill/>
        </p:spPr>
        <p:txBody>
          <a:bodyPr wrap="none" rtlCol="0">
            <a:spAutoFit/>
          </a:bodyPr>
          <a:lstStyle/>
          <a:p>
            <a:pPr algn="ctr"/>
            <a:r>
              <a:rPr lang="en-GB" sz="2400" b="1" dirty="0" smtClean="0"/>
              <a:t>Cell Biology</a:t>
            </a:r>
          </a:p>
          <a:p>
            <a:pPr algn="ctr"/>
            <a:r>
              <a:rPr lang="en-GB" b="1" dirty="0" smtClean="0"/>
              <a:t>Diffusion/Osmosis/Active transport</a:t>
            </a:r>
            <a:endParaRPr lang="en-GB" b="1" dirty="0"/>
          </a:p>
        </p:txBody>
      </p:sp>
      <p:sp>
        <p:nvSpPr>
          <p:cNvPr id="14" name="TextBox 13"/>
          <p:cNvSpPr txBox="1"/>
          <p:nvPr/>
        </p:nvSpPr>
        <p:spPr>
          <a:xfrm>
            <a:off x="5575615" y="4084251"/>
            <a:ext cx="2853513" cy="2308324"/>
          </a:xfrm>
          <a:prstGeom prst="rect">
            <a:avLst/>
          </a:prstGeom>
          <a:noFill/>
        </p:spPr>
        <p:txBody>
          <a:bodyPr wrap="square" rtlCol="0">
            <a:spAutoFit/>
          </a:bodyPr>
          <a:lstStyle/>
          <a:p>
            <a:pPr algn="ctr"/>
            <a:r>
              <a:rPr lang="en-US" dirty="0"/>
              <a:t>Plant roots absorb water mainly by osmosis. </a:t>
            </a:r>
            <a:br>
              <a:rPr lang="en-US" dirty="0"/>
            </a:br>
            <a:r>
              <a:rPr lang="en-US" dirty="0"/>
              <a:t>Plant roots absorb ions mainly by active transport.</a:t>
            </a:r>
          </a:p>
          <a:p>
            <a:pPr algn="ctr"/>
            <a:r>
              <a:rPr lang="en-US" dirty="0"/>
              <a:t>Explain why roots need to use the two different methods to absorb water and ions.</a:t>
            </a:r>
          </a:p>
        </p:txBody>
      </p:sp>
      <p:grpSp>
        <p:nvGrpSpPr>
          <p:cNvPr id="15" name="Group 14"/>
          <p:cNvGrpSpPr/>
          <p:nvPr/>
        </p:nvGrpSpPr>
        <p:grpSpPr>
          <a:xfrm>
            <a:off x="307721" y="3999581"/>
            <a:ext cx="4839137" cy="2616177"/>
            <a:chOff x="1104463" y="3928867"/>
            <a:chExt cx="4839137" cy="2616177"/>
          </a:xfrm>
        </p:grpSpPr>
        <p:sp>
          <p:nvSpPr>
            <p:cNvPr id="16" name="Rectangle 15"/>
            <p:cNvSpPr/>
            <p:nvPr/>
          </p:nvSpPr>
          <p:spPr>
            <a:xfrm>
              <a:off x="1104463" y="3928867"/>
              <a:ext cx="4823698" cy="26161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7" name="Picture 31" descr="Illustration of a watermelon sli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908466">
              <a:off x="3275571" y="3950743"/>
              <a:ext cx="691689" cy="481096"/>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299193" y="4360527"/>
              <a:ext cx="2020398" cy="18438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3319591" y="4498291"/>
              <a:ext cx="2624009" cy="2031325"/>
            </a:xfrm>
            <a:prstGeom prst="rect">
              <a:avLst/>
            </a:prstGeom>
            <a:noFill/>
          </p:spPr>
          <p:txBody>
            <a:bodyPr wrap="square" rtlCol="0">
              <a:spAutoFit/>
            </a:bodyPr>
            <a:lstStyle/>
            <a:p>
              <a:r>
                <a:rPr lang="en-GB" dirty="0" smtClean="0"/>
                <a:t>The 4 cells contain different concentrations of glucose. Draw a series of arrows to show how water will move by osmosis between the cells. </a:t>
              </a:r>
              <a:endParaRPr lang="en-GB" dirty="0"/>
            </a:p>
          </p:txBody>
        </p:sp>
        <p:sp>
          <p:nvSpPr>
            <p:cNvPr id="20" name="TextBox 19"/>
            <p:cNvSpPr txBox="1"/>
            <p:nvPr/>
          </p:nvSpPr>
          <p:spPr>
            <a:xfrm>
              <a:off x="2438466" y="4946172"/>
              <a:ext cx="452368" cy="276999"/>
            </a:xfrm>
            <a:prstGeom prst="rect">
              <a:avLst/>
            </a:prstGeom>
            <a:noFill/>
          </p:spPr>
          <p:txBody>
            <a:bodyPr wrap="none" rtlCol="0">
              <a:spAutoFit/>
            </a:bodyPr>
            <a:lstStyle/>
            <a:p>
              <a:r>
                <a:rPr lang="en-GB" sz="1200" dirty="0" smtClean="0"/>
                <a:t>10%</a:t>
              </a:r>
              <a:endParaRPr lang="en-GB" sz="1200" dirty="0"/>
            </a:p>
          </p:txBody>
        </p:sp>
        <p:sp>
          <p:nvSpPr>
            <p:cNvPr id="21" name="TextBox 20"/>
            <p:cNvSpPr txBox="1"/>
            <p:nvPr/>
          </p:nvSpPr>
          <p:spPr>
            <a:xfrm>
              <a:off x="2242482" y="5666601"/>
              <a:ext cx="373820" cy="276999"/>
            </a:xfrm>
            <a:prstGeom prst="rect">
              <a:avLst/>
            </a:prstGeom>
            <a:noFill/>
          </p:spPr>
          <p:txBody>
            <a:bodyPr wrap="none" rtlCol="0">
              <a:spAutoFit/>
            </a:bodyPr>
            <a:lstStyle/>
            <a:p>
              <a:r>
                <a:rPr lang="en-GB" sz="1200" dirty="0"/>
                <a:t>5</a:t>
              </a:r>
              <a:r>
                <a:rPr lang="en-GB" sz="1200" dirty="0" smtClean="0"/>
                <a:t>%</a:t>
              </a:r>
              <a:endParaRPr lang="en-GB" sz="1200" dirty="0"/>
            </a:p>
          </p:txBody>
        </p:sp>
        <p:sp>
          <p:nvSpPr>
            <p:cNvPr id="22" name="TextBox 21"/>
            <p:cNvSpPr txBox="1"/>
            <p:nvPr/>
          </p:nvSpPr>
          <p:spPr>
            <a:xfrm>
              <a:off x="1784465" y="4890700"/>
              <a:ext cx="490840" cy="276999"/>
            </a:xfrm>
            <a:prstGeom prst="rect">
              <a:avLst/>
            </a:prstGeom>
            <a:noFill/>
          </p:spPr>
          <p:txBody>
            <a:bodyPr wrap="none" rtlCol="0">
              <a:spAutoFit/>
            </a:bodyPr>
            <a:lstStyle/>
            <a:p>
              <a:r>
                <a:rPr lang="en-GB" sz="1200" dirty="0" smtClean="0"/>
                <a:t>0.1%</a:t>
              </a:r>
              <a:endParaRPr lang="en-GB" sz="1200" dirty="0"/>
            </a:p>
          </p:txBody>
        </p:sp>
        <p:sp>
          <p:nvSpPr>
            <p:cNvPr id="23" name="TextBox 22"/>
            <p:cNvSpPr txBox="1"/>
            <p:nvPr/>
          </p:nvSpPr>
          <p:spPr>
            <a:xfrm>
              <a:off x="1469130" y="5445020"/>
              <a:ext cx="373820" cy="276999"/>
            </a:xfrm>
            <a:prstGeom prst="rect">
              <a:avLst/>
            </a:prstGeom>
            <a:noFill/>
          </p:spPr>
          <p:txBody>
            <a:bodyPr wrap="none" rtlCol="0">
              <a:spAutoFit/>
            </a:bodyPr>
            <a:lstStyle/>
            <a:p>
              <a:r>
                <a:rPr lang="en-GB" sz="1200" dirty="0" smtClean="0"/>
                <a:t>2%</a:t>
              </a:r>
              <a:endParaRPr lang="en-GB" sz="1200" dirty="0"/>
            </a:p>
          </p:txBody>
        </p:sp>
      </p:grpSp>
    </p:spTree>
    <p:extLst>
      <p:ext uri="{BB962C8B-B14F-4D97-AF65-F5344CB8AC3E}">
        <p14:creationId xmlns:p14="http://schemas.microsoft.com/office/powerpoint/2010/main" val="346259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5999746" y="3243806"/>
            <a:ext cx="3029077" cy="33228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smtClean="0">
              <a:solidFill>
                <a:schemeClr val="tx1"/>
              </a:solidFill>
            </a:endParaRPr>
          </a:p>
          <a:p>
            <a:pPr algn="ctr"/>
            <a:endParaRPr lang="en-GB" sz="2000" dirty="0">
              <a:solidFill>
                <a:schemeClr val="tx1"/>
              </a:solidFill>
            </a:endParaRPr>
          </a:p>
        </p:txBody>
      </p:sp>
      <p:sp>
        <p:nvSpPr>
          <p:cNvPr id="12" name="TextBox 11"/>
          <p:cNvSpPr txBox="1"/>
          <p:nvPr/>
        </p:nvSpPr>
        <p:spPr>
          <a:xfrm>
            <a:off x="6157961" y="3768010"/>
            <a:ext cx="2712645" cy="3170099"/>
          </a:xfrm>
          <a:prstGeom prst="rect">
            <a:avLst/>
          </a:prstGeom>
          <a:noFill/>
        </p:spPr>
        <p:txBody>
          <a:bodyPr wrap="square" rtlCol="0">
            <a:spAutoFit/>
          </a:bodyPr>
          <a:lstStyle/>
          <a:p>
            <a:pPr algn="ctr"/>
            <a:r>
              <a:rPr lang="en-US" sz="2000" dirty="0"/>
              <a:t>The average number of alveoli in each human lung is 280 million.</a:t>
            </a:r>
          </a:p>
          <a:p>
            <a:pPr algn="ctr"/>
            <a:r>
              <a:rPr lang="en-US" sz="2000" dirty="0"/>
              <a:t>The average surface area of 1 million alveoli is 0.25 m</a:t>
            </a:r>
            <a:r>
              <a:rPr lang="en-US" sz="2000" baseline="30000" dirty="0"/>
              <a:t>2</a:t>
            </a:r>
            <a:r>
              <a:rPr lang="en-US" sz="2000" dirty="0"/>
              <a:t>.</a:t>
            </a:r>
          </a:p>
          <a:p>
            <a:pPr algn="ctr"/>
            <a:r>
              <a:rPr lang="en-US" sz="2000" dirty="0"/>
              <a:t>Calculate the total surface area of a human lung.</a:t>
            </a:r>
          </a:p>
          <a:p>
            <a:pPr algn="ctr"/>
            <a:endParaRPr lang="en-GB" sz="2000" dirty="0"/>
          </a:p>
        </p:txBody>
      </p:sp>
      <p:sp>
        <p:nvSpPr>
          <p:cNvPr id="15" name="Rectangle 14"/>
          <p:cNvSpPr/>
          <p:nvPr/>
        </p:nvSpPr>
        <p:spPr>
          <a:xfrm rot="21066484">
            <a:off x="2682644" y="939033"/>
            <a:ext cx="2604183" cy="21711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mj-lt"/>
              <a:buAutoNum type="arabicPeriod"/>
            </a:pPr>
            <a:r>
              <a:rPr lang="en-GB" dirty="0"/>
              <a:t>Why might heart valves need to be replaced?</a:t>
            </a:r>
          </a:p>
          <a:p>
            <a:pPr marL="457200" indent="-457200">
              <a:buFont typeface="+mj-lt"/>
              <a:buAutoNum type="arabicPeriod"/>
            </a:pPr>
            <a:endParaRPr lang="en-GB" dirty="0"/>
          </a:p>
          <a:p>
            <a:pPr algn="ctr"/>
            <a:endParaRPr lang="en-GB" dirty="0"/>
          </a:p>
        </p:txBody>
      </p:sp>
      <p:pic>
        <p:nvPicPr>
          <p:cNvPr id="16" name="Picture 21" descr="Illustration of an orange sli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902808">
            <a:off x="3294687" y="1017237"/>
            <a:ext cx="864170" cy="56704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2" descr="C:\Users\Sue\AppData\Local\Microsoft\Windows\INetCache\IE\84DGYH3T\MC90043691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35174" y="3291700"/>
            <a:ext cx="632559" cy="553420"/>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rot="21098342">
            <a:off x="5560917" y="959794"/>
            <a:ext cx="3308645" cy="165426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pic>
        <p:nvPicPr>
          <p:cNvPr id="26" name="Picture 33" descr="Illustration of strawberri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219887">
            <a:off x="6821049" y="1036947"/>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a:off x="-28858" y="-79525"/>
            <a:ext cx="5146858" cy="1015663"/>
          </a:xfrm>
          <a:prstGeom prst="rect">
            <a:avLst/>
          </a:prstGeom>
          <a:noFill/>
        </p:spPr>
        <p:txBody>
          <a:bodyPr wrap="none" rtlCol="0">
            <a:spAutoFit/>
          </a:bodyPr>
          <a:lstStyle/>
          <a:p>
            <a:r>
              <a:rPr lang="en-GB" sz="6000" b="1" dirty="0" smtClean="0"/>
              <a:t>5 a day revision</a:t>
            </a:r>
            <a:endParaRPr lang="en-GB" sz="6000" b="1" dirty="0"/>
          </a:p>
        </p:txBody>
      </p:sp>
      <p:sp>
        <p:nvSpPr>
          <p:cNvPr id="28" name="TextBox 27"/>
          <p:cNvSpPr txBox="1"/>
          <p:nvPr/>
        </p:nvSpPr>
        <p:spPr>
          <a:xfrm>
            <a:off x="6655281" y="63410"/>
            <a:ext cx="2114746" cy="707886"/>
          </a:xfrm>
          <a:prstGeom prst="rect">
            <a:avLst/>
          </a:prstGeom>
          <a:noFill/>
        </p:spPr>
        <p:txBody>
          <a:bodyPr wrap="none" rtlCol="0">
            <a:spAutoFit/>
          </a:bodyPr>
          <a:lstStyle/>
          <a:p>
            <a:pPr algn="ctr"/>
            <a:r>
              <a:rPr lang="en-GB" sz="2000" b="1" dirty="0" smtClean="0"/>
              <a:t>Cell Biology</a:t>
            </a:r>
          </a:p>
          <a:p>
            <a:pPr algn="ctr"/>
            <a:r>
              <a:rPr lang="en-GB" sz="2000" b="1" dirty="0" smtClean="0"/>
              <a:t>Exchange surfaces</a:t>
            </a:r>
            <a:endParaRPr lang="en-GB" sz="2000" b="1" dirty="0"/>
          </a:p>
        </p:txBody>
      </p:sp>
      <p:grpSp>
        <p:nvGrpSpPr>
          <p:cNvPr id="14" name="Group 13"/>
          <p:cNvGrpSpPr/>
          <p:nvPr/>
        </p:nvGrpSpPr>
        <p:grpSpPr>
          <a:xfrm>
            <a:off x="223468" y="1163545"/>
            <a:ext cx="2439222" cy="2200100"/>
            <a:chOff x="326310" y="1482235"/>
            <a:chExt cx="2439222" cy="2200100"/>
          </a:xfrm>
        </p:grpSpPr>
        <p:sp>
          <p:nvSpPr>
            <p:cNvPr id="7" name="Rectangle 6"/>
            <p:cNvSpPr/>
            <p:nvPr/>
          </p:nvSpPr>
          <p:spPr>
            <a:xfrm rot="21048392">
              <a:off x="443905" y="1482235"/>
              <a:ext cx="2148346" cy="212782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 </a:t>
              </a:r>
              <a:endParaRPr lang="en-GB" dirty="0">
                <a:solidFill>
                  <a:schemeClr val="tx1"/>
                </a:solidFill>
              </a:endParaRPr>
            </a:p>
          </p:txBody>
        </p:sp>
        <p:pic>
          <p:nvPicPr>
            <p:cNvPr id="8" name="Picture 25" descr="Illustration of a yellow banan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172507">
              <a:off x="1160647" y="1525328"/>
              <a:ext cx="530969" cy="40995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21047940">
              <a:off x="326310" y="2051119"/>
              <a:ext cx="2439222" cy="1631216"/>
            </a:xfrm>
            <a:prstGeom prst="rect">
              <a:avLst/>
            </a:prstGeom>
            <a:noFill/>
          </p:spPr>
          <p:txBody>
            <a:bodyPr wrap="square" rtlCol="0">
              <a:spAutoFit/>
            </a:bodyPr>
            <a:lstStyle/>
            <a:p>
              <a:pPr algn="ctr"/>
              <a:r>
                <a:rPr lang="en-GB" sz="2000" dirty="0" smtClean="0"/>
                <a:t>Name 3 substances that can diffuse through cell membranes.</a:t>
              </a:r>
              <a:endParaRPr lang="en-GB" sz="2000" dirty="0"/>
            </a:p>
            <a:p>
              <a:pPr algn="ctr"/>
              <a:endParaRPr lang="en-GB" sz="2000" dirty="0"/>
            </a:p>
          </p:txBody>
        </p:sp>
      </p:grpSp>
      <p:sp>
        <p:nvSpPr>
          <p:cNvPr id="4" name="TextBox 3"/>
          <p:cNvSpPr txBox="1"/>
          <p:nvPr/>
        </p:nvSpPr>
        <p:spPr>
          <a:xfrm rot="21077246">
            <a:off x="2773515" y="1633927"/>
            <a:ext cx="2597007" cy="1600438"/>
          </a:xfrm>
          <a:prstGeom prst="rect">
            <a:avLst/>
          </a:prstGeom>
          <a:noFill/>
        </p:spPr>
        <p:txBody>
          <a:bodyPr wrap="square" rtlCol="0">
            <a:spAutoFit/>
          </a:bodyPr>
          <a:lstStyle/>
          <a:p>
            <a:pPr algn="ctr"/>
            <a:r>
              <a:rPr lang="en-GB" sz="2000" dirty="0" smtClean="0"/>
              <a:t>Give 3 adaptations of exchange surfaces that increase the efficiency of diffusion.</a:t>
            </a:r>
            <a:endParaRPr lang="en-GB" sz="2000" dirty="0"/>
          </a:p>
          <a:p>
            <a:pPr algn="ctr"/>
            <a:endParaRPr lang="en-GB" dirty="0"/>
          </a:p>
        </p:txBody>
      </p:sp>
      <p:sp>
        <p:nvSpPr>
          <p:cNvPr id="9" name="Rectangle 8"/>
          <p:cNvSpPr/>
          <p:nvPr/>
        </p:nvSpPr>
        <p:spPr>
          <a:xfrm>
            <a:off x="98540" y="3607007"/>
            <a:ext cx="5472656" cy="29856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ndParaRPr>
          </a:p>
        </p:txBody>
      </p:sp>
      <p:sp>
        <p:nvSpPr>
          <p:cNvPr id="6" name="TextBox 5"/>
          <p:cNvSpPr txBox="1"/>
          <p:nvPr/>
        </p:nvSpPr>
        <p:spPr>
          <a:xfrm>
            <a:off x="-59677" y="5430004"/>
            <a:ext cx="5616761" cy="1508105"/>
          </a:xfrm>
          <a:prstGeom prst="rect">
            <a:avLst/>
          </a:prstGeom>
          <a:noFill/>
        </p:spPr>
        <p:txBody>
          <a:bodyPr wrap="square" rtlCol="0">
            <a:spAutoFit/>
          </a:bodyPr>
          <a:lstStyle/>
          <a:p>
            <a:pPr algn="ctr"/>
            <a:r>
              <a:rPr lang="en-US" dirty="0" smtClean="0"/>
              <a:t>Structure</a:t>
            </a:r>
            <a:r>
              <a:rPr lang="en-US" dirty="0"/>
              <a:t> </a:t>
            </a:r>
            <a:r>
              <a:rPr lang="en-US" b="1" dirty="0"/>
              <a:t>X</a:t>
            </a:r>
            <a:r>
              <a:rPr lang="en-US" dirty="0"/>
              <a:t> helps in the exchange of substances between the tadpole and the water</a:t>
            </a:r>
            <a:r>
              <a:rPr lang="en-US" dirty="0" smtClean="0"/>
              <a:t>.</a:t>
            </a:r>
          </a:p>
          <a:p>
            <a:pPr algn="ctr"/>
            <a:r>
              <a:rPr lang="en-US" dirty="0" smtClean="0"/>
              <a:t>Suggest </a:t>
            </a:r>
            <a:r>
              <a:rPr lang="en-US" dirty="0"/>
              <a:t>how the </a:t>
            </a:r>
            <a:r>
              <a:rPr lang="en-US" dirty="0" smtClean="0"/>
              <a:t>development of structure X in </a:t>
            </a:r>
            <a:r>
              <a:rPr lang="en-US" dirty="0"/>
              <a:t>the tadpole </a:t>
            </a:r>
            <a:r>
              <a:rPr lang="en-US" dirty="0" smtClean="0"/>
              <a:t>help </a:t>
            </a:r>
            <a:r>
              <a:rPr lang="en-US" dirty="0"/>
              <a:t>it to survive as it grows larger.</a:t>
            </a:r>
          </a:p>
          <a:p>
            <a:pPr algn="ctr"/>
            <a:endParaRPr lang="en-GB" sz="2000" dirty="0"/>
          </a:p>
        </p:txBody>
      </p:sp>
      <p:sp>
        <p:nvSpPr>
          <p:cNvPr id="5" name="TextBox 4"/>
          <p:cNvSpPr txBox="1"/>
          <p:nvPr/>
        </p:nvSpPr>
        <p:spPr>
          <a:xfrm rot="21093759">
            <a:off x="5556212" y="1547979"/>
            <a:ext cx="3468726" cy="1015663"/>
          </a:xfrm>
          <a:prstGeom prst="rect">
            <a:avLst/>
          </a:prstGeom>
          <a:noFill/>
        </p:spPr>
        <p:txBody>
          <a:bodyPr wrap="square" rtlCol="0">
            <a:spAutoFit/>
          </a:bodyPr>
          <a:lstStyle/>
          <a:p>
            <a:pPr algn="ctr"/>
            <a:r>
              <a:rPr lang="en-GB" sz="2000" dirty="0" smtClean="0"/>
              <a:t>Describe how the surface of the small intestine is maximised for absorption. </a:t>
            </a:r>
            <a:endParaRPr lang="en-GB" sz="2000" dirty="0"/>
          </a:p>
        </p:txBody>
      </p:sp>
      <p:pic>
        <p:nvPicPr>
          <p:cNvPr id="13" name="Picture 12"/>
          <p:cNvPicPr>
            <a:picLocks noChangeAspect="1"/>
          </p:cNvPicPr>
          <p:nvPr/>
        </p:nvPicPr>
        <p:blipFill>
          <a:blip r:embed="rId6"/>
          <a:stretch>
            <a:fillRect/>
          </a:stretch>
        </p:blipFill>
        <p:spPr>
          <a:xfrm>
            <a:off x="225805" y="4059599"/>
            <a:ext cx="3263191" cy="1135967"/>
          </a:xfrm>
          <a:prstGeom prst="rect">
            <a:avLst/>
          </a:prstGeom>
        </p:spPr>
      </p:pic>
      <p:sp>
        <p:nvSpPr>
          <p:cNvPr id="18" name="Rectangle 17"/>
          <p:cNvSpPr/>
          <p:nvPr/>
        </p:nvSpPr>
        <p:spPr>
          <a:xfrm>
            <a:off x="3534413" y="3808741"/>
            <a:ext cx="2374500" cy="1200329"/>
          </a:xfrm>
          <a:prstGeom prst="rect">
            <a:avLst/>
          </a:prstGeom>
        </p:spPr>
        <p:txBody>
          <a:bodyPr wrap="square">
            <a:spAutoFit/>
          </a:bodyPr>
          <a:lstStyle/>
          <a:p>
            <a:r>
              <a:rPr lang="en-US" dirty="0"/>
              <a:t>The drawings show a tadpole just before hatching and three days after hatching.</a:t>
            </a:r>
          </a:p>
        </p:txBody>
      </p:sp>
      <p:pic>
        <p:nvPicPr>
          <p:cNvPr id="10" name="Picture 31" descr="Illustration of a watermelon slice."/>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908466">
            <a:off x="293393" y="3685886"/>
            <a:ext cx="691689" cy="469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215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589</Words>
  <Application>Microsoft Office PowerPoint</Application>
  <PresentationFormat>On-screen Show (4:3)</PresentationFormat>
  <Paragraphs>87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Bede's Inter Church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Thaw</dc:creator>
  <cp:lastModifiedBy>Sue Thaw</cp:lastModifiedBy>
  <cp:revision>2</cp:revision>
  <dcterms:created xsi:type="dcterms:W3CDTF">2018-04-06T13:52:45Z</dcterms:created>
  <dcterms:modified xsi:type="dcterms:W3CDTF">2018-04-06T14:15:26Z</dcterms:modified>
</cp:coreProperties>
</file>