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2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2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08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33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6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2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74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06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64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6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B5503-6FB3-420B-A6FA-1B05EF9F5F5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1067-B560-45A2-80C5-4A0596CFD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21238838">
            <a:off x="1085036" y="1520548"/>
            <a:ext cx="1828101" cy="2114550"/>
            <a:chOff x="4644695" y="4008146"/>
            <a:chExt cx="1828101" cy="2114550"/>
          </a:xfrm>
        </p:grpSpPr>
        <p:sp>
          <p:nvSpPr>
            <p:cNvPr id="11" name="Rectangle 10"/>
            <p:cNvSpPr/>
            <p:nvPr/>
          </p:nvSpPr>
          <p:spPr>
            <a:xfrm>
              <a:off x="4644695" y="4008146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What is the </a:t>
              </a:r>
              <a:r>
                <a:rPr lang="en-GB" dirty="0" smtClean="0">
                  <a:solidFill>
                    <a:schemeClr val="tx1"/>
                  </a:solidFill>
                </a:rPr>
                <a:t>word and balanced </a:t>
              </a:r>
              <a:r>
                <a:rPr lang="en-GB" dirty="0" smtClean="0">
                  <a:solidFill>
                    <a:schemeClr val="tx1"/>
                  </a:solidFill>
                </a:rPr>
                <a:t>symbol equation for photosynthesis?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5" name="Picture 25" descr="Illustration of a yellow banana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64830">
              <a:off x="5283817" y="4078531"/>
              <a:ext cx="527267" cy="407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899652" y="3928867"/>
            <a:ext cx="5167059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1041822" y="3983960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 rot="20681795">
            <a:off x="4157138" y="1386176"/>
            <a:ext cx="1828101" cy="2114550"/>
            <a:chOff x="4670002" y="1857375"/>
            <a:chExt cx="1828101" cy="2114550"/>
          </a:xfrm>
        </p:grpSpPr>
        <p:sp>
          <p:nvSpPr>
            <p:cNvPr id="12" name="Rectangle 11"/>
            <p:cNvSpPr/>
            <p:nvPr/>
          </p:nvSpPr>
          <p:spPr>
            <a:xfrm>
              <a:off x="4670002" y="1857375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State 3 uses of the glucose produced in photosynthesis.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3" name="Picture 21" descr="Illustration of an orange slice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967" y="1930008"/>
              <a:ext cx="864170" cy="567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 rot="1241159">
            <a:off x="6722209" y="3882912"/>
            <a:ext cx="1828101" cy="2124718"/>
            <a:chOff x="244739" y="1922537"/>
            <a:chExt cx="1828101" cy="2124718"/>
          </a:xfrm>
        </p:grpSpPr>
        <p:sp>
          <p:nvSpPr>
            <p:cNvPr id="9" name="Rectangle 8"/>
            <p:cNvSpPr/>
            <p:nvPr/>
          </p:nvSpPr>
          <p:spPr>
            <a:xfrm>
              <a:off x="244739" y="1932705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Explain why cacti have fewer stomata than other plants. 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4" name="Picture 22" descr="C:\Users\Sue\AppData\Local\Microsoft\Windows\INetCache\IE\84DGYH3T\MC900436911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228" y="1922537"/>
              <a:ext cx="697620" cy="610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 rot="21028126">
            <a:off x="6772679" y="906139"/>
            <a:ext cx="1828101" cy="2114550"/>
            <a:chOff x="2424113" y="4210050"/>
            <a:chExt cx="1828101" cy="2114550"/>
          </a:xfrm>
        </p:grpSpPr>
        <p:sp>
          <p:nvSpPr>
            <p:cNvPr id="10" name="Rectangle 9"/>
            <p:cNvSpPr/>
            <p:nvPr/>
          </p:nvSpPr>
          <p:spPr>
            <a:xfrm>
              <a:off x="2424113" y="4210050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In which part of the cell does photosynthesis take place?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7" name="Picture 33" descr="Illustration of strawberries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908" y="4276725"/>
              <a:ext cx="746510" cy="617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54930" y="28634"/>
            <a:ext cx="219714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Bioenergetics</a:t>
            </a:r>
          </a:p>
          <a:p>
            <a:pPr algn="ctr"/>
            <a:r>
              <a:rPr lang="en-GB" b="1" dirty="0" smtClean="0"/>
              <a:t>Photosynthesis</a:t>
            </a:r>
            <a:endParaRPr lang="en-GB" b="1" dirty="0"/>
          </a:p>
        </p:txBody>
      </p:sp>
      <p:pic>
        <p:nvPicPr>
          <p:cNvPr id="1026" name="Picture 2" descr="C:\Users\Sue\AppData\Local\Microsoft\Windows\INetCache\IE\5RWMVYFK\MC90043766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36" y="4870849"/>
            <a:ext cx="1114310" cy="143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928410" y="5432217"/>
            <a:ext cx="1231279" cy="3065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B</a:t>
            </a:r>
            <a:endParaRPr lang="en-GB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443506" y="495002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A</a:t>
            </a:r>
            <a:endParaRPr lang="en-GB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159690" y="3928867"/>
            <a:ext cx="39070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plant is placed in the dark for 48 hours. A piece of black paper is then placed over part of </a:t>
            </a:r>
            <a:r>
              <a:rPr lang="en-GB" dirty="0" smtClean="0"/>
              <a:t>a leaf </a:t>
            </a:r>
            <a:r>
              <a:rPr lang="en-GB" dirty="0"/>
              <a:t>as shown. The plant is left in light for 24 hours and then the leaf is tested for the presence of starch. </a:t>
            </a:r>
            <a:r>
              <a:rPr lang="en-GB" dirty="0" smtClean="0"/>
              <a:t>What </a:t>
            </a:r>
            <a:r>
              <a:rPr lang="en-GB" dirty="0"/>
              <a:t>chemical would you use to test for starch?</a:t>
            </a:r>
          </a:p>
          <a:p>
            <a:r>
              <a:rPr lang="en-GB" dirty="0"/>
              <a:t>What colours would be observed at </a:t>
            </a:r>
            <a:r>
              <a:rPr lang="en-GB" dirty="0" smtClean="0"/>
              <a:t>areas A </a:t>
            </a:r>
            <a:r>
              <a:rPr lang="en-GB" dirty="0"/>
              <a:t>and B, 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8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6657" y="2831764"/>
            <a:ext cx="6354358" cy="3905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58" y="3136459"/>
            <a:ext cx="3990717" cy="31804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4927" y="1259243"/>
            <a:ext cx="2124971" cy="14134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218085" y="111138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581027" y="1016213"/>
            <a:ext cx="3483178" cy="1619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5388859" y="2153306"/>
            <a:ext cx="782659" cy="51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7254278" y="2542629"/>
            <a:ext cx="1725071" cy="2954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680">
            <a:off x="8591672" y="5257608"/>
            <a:ext cx="521030" cy="45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6386495" y="913189"/>
            <a:ext cx="2437885" cy="14717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</a:t>
            </a:r>
            <a:r>
              <a:rPr lang="en-GB" dirty="0" smtClean="0">
                <a:solidFill>
                  <a:schemeClr val="tx1"/>
                </a:solidFill>
              </a:rPr>
              <a:t>ate the inverse square law and explain how </a:t>
            </a:r>
            <a:r>
              <a:rPr lang="en-GB" dirty="0" smtClean="0">
                <a:solidFill>
                  <a:schemeClr val="tx1"/>
                </a:solidFill>
              </a:rPr>
              <a:t>it links light intensity and distance.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8270557" y="1921582"/>
            <a:ext cx="679857" cy="5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0" y="7374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04398" y="-8469"/>
            <a:ext cx="1910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Bioenergetics</a:t>
            </a:r>
            <a:endParaRPr lang="en-GB" b="1" dirty="0" smtClean="0"/>
          </a:p>
          <a:p>
            <a:pPr algn="ctr"/>
            <a:r>
              <a:rPr lang="en-GB" sz="2000" dirty="0" smtClean="0"/>
              <a:t>Limiting </a:t>
            </a:r>
            <a:r>
              <a:rPr lang="en-GB" sz="2000" dirty="0" smtClean="0"/>
              <a:t>factors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194062" y="2582919"/>
            <a:ext cx="17211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Counting bubbles may not be the best way to measure the rate of photosynthesis. Suggest why and explain an alternative to solve this issue.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66861" y="1341084"/>
            <a:ext cx="21732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Apart from temperature, state 3 other limiting factors for photosynthesis. </a:t>
            </a:r>
            <a:endParaRPr lang="en-GB" dirty="0"/>
          </a:p>
          <a:p>
            <a:pPr algn="ctr"/>
            <a:endParaRPr lang="en-GB" dirty="0"/>
          </a:p>
        </p:txBody>
      </p:sp>
      <p:pic>
        <p:nvPicPr>
          <p:cNvPr id="10" name="Picture 31" descr="Illustration of a watermelon slice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20093" y="2933911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82567" y="2916802"/>
            <a:ext cx="239053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An experiment to investigate the effect of light intensity on photosynthesis was carried out at two concentrations of carbon dioxide and two temperatures. </a:t>
            </a:r>
          </a:p>
          <a:p>
            <a:pPr algn="ctr"/>
            <a:r>
              <a:rPr lang="en-GB" sz="1600" dirty="0" smtClean="0"/>
              <a:t>Use the results to identify the limiting factor at points A, B and C. </a:t>
            </a:r>
            <a:endParaRPr lang="en-GB" sz="1600" dirty="0"/>
          </a:p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485535" y="1057392"/>
            <a:ext cx="3481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An experiment was carried out to investigate the effect of temperature on light intensity. Name 2 variables that should be controlled. 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3857" y="5693297"/>
            <a:ext cx="4811059" cy="11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20307677">
            <a:off x="608893" y="1619211"/>
            <a:ext cx="1828101" cy="1653862"/>
            <a:chOff x="4644695" y="4008146"/>
            <a:chExt cx="1828101" cy="2114550"/>
          </a:xfrm>
        </p:grpSpPr>
        <p:sp>
          <p:nvSpPr>
            <p:cNvPr id="11" name="Rectangle 10"/>
            <p:cNvSpPr/>
            <p:nvPr/>
          </p:nvSpPr>
          <p:spPr>
            <a:xfrm>
              <a:off x="4644695" y="4008146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What is respiration?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5" name="Picture 25" descr="Illustration of a yellow banana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64830">
              <a:off x="5270555" y="4091849"/>
              <a:ext cx="645857" cy="498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 rot="21185527">
            <a:off x="3903306" y="1420277"/>
            <a:ext cx="2086515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6708">
            <a:off x="4413469" y="1499891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 rot="1241159">
            <a:off x="6069601" y="4020293"/>
            <a:ext cx="1828101" cy="2114550"/>
            <a:chOff x="-319062" y="2281920"/>
            <a:chExt cx="1828101" cy="2114550"/>
          </a:xfrm>
        </p:grpSpPr>
        <p:sp>
          <p:nvSpPr>
            <p:cNvPr id="9" name="Rectangle 8"/>
            <p:cNvSpPr/>
            <p:nvPr/>
          </p:nvSpPr>
          <p:spPr>
            <a:xfrm>
              <a:off x="-319062" y="2281920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>
                <a:solidFill>
                  <a:schemeClr val="tx1"/>
                </a:solidFill>
              </a:endParaRPr>
            </a:p>
            <a:p>
              <a:pPr algn="ctr"/>
              <a:endParaRPr lang="en-GB" dirty="0">
                <a:solidFill>
                  <a:schemeClr val="tx1"/>
                </a:solidFill>
              </a:endParaRPr>
            </a:p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What </a:t>
              </a:r>
              <a:r>
                <a:rPr lang="en-GB" sz="2000" dirty="0">
                  <a:solidFill>
                    <a:schemeClr val="tx1"/>
                  </a:solidFill>
                </a:rPr>
                <a:t>is the role of anaerobic respiration in bread making? </a:t>
              </a:r>
            </a:p>
            <a:p>
              <a:pPr algn="ctr"/>
              <a:endParaRPr lang="en-GB" sz="2000" dirty="0"/>
            </a:p>
          </p:txBody>
        </p:sp>
        <p:pic>
          <p:nvPicPr>
            <p:cNvPr id="4" name="Picture 22" descr="C:\Users\Sue\AppData\Local\Microsoft\Windows\INetCache\IE\84DGYH3T\MC900436911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671" y="2373082"/>
              <a:ext cx="697620" cy="610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 rot="21028126">
            <a:off x="6493654" y="929401"/>
            <a:ext cx="2109066" cy="2114550"/>
            <a:chOff x="2424113" y="4210050"/>
            <a:chExt cx="1828101" cy="2114550"/>
          </a:xfrm>
        </p:grpSpPr>
        <p:sp>
          <p:nvSpPr>
            <p:cNvPr id="10" name="Rectangle 9"/>
            <p:cNvSpPr/>
            <p:nvPr/>
          </p:nvSpPr>
          <p:spPr>
            <a:xfrm>
              <a:off x="2424113" y="4210050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>
                <a:solidFill>
                  <a:schemeClr val="tx1"/>
                </a:solidFill>
              </a:endParaRPr>
            </a:p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7" name="Picture 33" descr="Illustration of strawberries.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908" y="4276725"/>
              <a:ext cx="746510" cy="617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889890" y="-29424"/>
            <a:ext cx="21875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smtClean="0"/>
              <a:t>Bioenergetics</a:t>
            </a:r>
          </a:p>
          <a:p>
            <a:pPr algn="ctr"/>
            <a:r>
              <a:rPr lang="en-GB" sz="2800" b="1" dirty="0" smtClean="0"/>
              <a:t> </a:t>
            </a:r>
            <a:r>
              <a:rPr lang="en-GB" b="1" dirty="0" smtClean="0"/>
              <a:t>Respiration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 rot="21093923">
            <a:off x="6528591" y="1312610"/>
            <a:ext cx="223199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sz="2000" dirty="0" smtClean="0"/>
              <a:t>Give </a:t>
            </a:r>
            <a:r>
              <a:rPr lang="en-GB" sz="2000" dirty="0"/>
              <a:t>3 differences between aerobic and anaerobic </a:t>
            </a:r>
            <a:r>
              <a:rPr lang="en-GB" sz="2000" dirty="0" smtClean="0"/>
              <a:t>respiration. </a:t>
            </a:r>
            <a:endParaRPr lang="en-GB" sz="2000" dirty="0"/>
          </a:p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 rot="21220311">
            <a:off x="4074694" y="1920315"/>
            <a:ext cx="202941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Give the </a:t>
            </a:r>
            <a:r>
              <a:rPr lang="en-GB" sz="2000" dirty="0" smtClean="0"/>
              <a:t>word equation </a:t>
            </a:r>
            <a:r>
              <a:rPr lang="en-GB" sz="2000" dirty="0"/>
              <a:t>for anaerobic respiration in </a:t>
            </a:r>
            <a:r>
              <a:rPr lang="en-GB" sz="2000" dirty="0" smtClean="0"/>
              <a:t>yeast cells.</a:t>
            </a:r>
            <a:endParaRPr lang="en-GB" sz="2000" dirty="0"/>
          </a:p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002671" y="3845209"/>
            <a:ext cx="3689973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413326" y="400127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67195" y="4638432"/>
            <a:ext cx="31609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Sketch a graph to show the changes in sugar and ethanol concentration as yeast grows. Explain the shape of your graph.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573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454591" y="1464567"/>
            <a:ext cx="2357414" cy="2278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500801" y="1713624"/>
            <a:ext cx="2421093" cy="15680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4112046" y="1749571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6269001" y="3526056"/>
            <a:ext cx="2257710" cy="2493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276" y="3612623"/>
            <a:ext cx="561761" cy="49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477938" y="915485"/>
            <a:ext cx="2236236" cy="1880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What is metabolism?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000770" y="1076018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63140" y="0"/>
            <a:ext cx="2356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Bioenergetics</a:t>
            </a:r>
          </a:p>
          <a:p>
            <a:pPr algn="ctr"/>
            <a:r>
              <a:rPr lang="en-GB" sz="2000" dirty="0" smtClean="0"/>
              <a:t>Response </a:t>
            </a:r>
            <a:r>
              <a:rPr lang="en-GB" sz="2000" dirty="0" smtClean="0"/>
              <a:t>to exercise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483391" y="2094258"/>
            <a:ext cx="24392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the word equation for anaerobic respiration in muscle cells?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0957676">
            <a:off x="3631947" y="2441863"/>
            <a:ext cx="23009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an oxygen debt?</a:t>
            </a:r>
            <a:endParaRPr lang="en-GB" sz="2000" dirty="0"/>
          </a:p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18976" y="4039145"/>
            <a:ext cx="5785422" cy="2748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0" name="Picture 31" descr="Illustration of a watermelon slice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5381953" y="4166218"/>
            <a:ext cx="524065" cy="36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459" y="4158007"/>
            <a:ext cx="2890816" cy="254678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83865" y="4429111"/>
            <a:ext cx="29205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graph shows the effect of running on the rate of blood flow through an athlete’s muscles.</a:t>
            </a:r>
          </a:p>
          <a:p>
            <a:r>
              <a:rPr lang="en-GB" sz="2000" dirty="0" smtClean="0"/>
              <a:t>Explain how the change in blood flow to the athlete’s muscles helps him to run. 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269002" y="4104102"/>
            <a:ext cx="22577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Suggest 2 measurements that you could take to investigate the effect of exercise on the body. </a:t>
            </a:r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877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411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 Bede's Inter Church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1</cp:revision>
  <dcterms:created xsi:type="dcterms:W3CDTF">2018-04-06T16:40:48Z</dcterms:created>
  <dcterms:modified xsi:type="dcterms:W3CDTF">2018-04-06T16:41:04Z</dcterms:modified>
</cp:coreProperties>
</file>