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8" r:id="rId3"/>
    <p:sldId id="269" r:id="rId4"/>
    <p:sldId id="264" r:id="rId5"/>
    <p:sldId id="266" r:id="rId6"/>
    <p:sldId id="267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1" d="100"/>
          <a:sy n="51" d="100"/>
        </p:scale>
        <p:origin x="6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47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45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98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76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15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27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11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51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7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252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2BF32-FC8E-4259-99A9-1A8D80DAE5FB}" type="datetimeFigureOut">
              <a:rPr lang="en-GB" smtClean="0"/>
              <a:t>21/04/2018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078C7-B85A-47B5-9835-F90007AFD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95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325413"/>
              </p:ext>
            </p:extLst>
          </p:nvPr>
        </p:nvGraphicFramePr>
        <p:xfrm>
          <a:off x="284746" y="120316"/>
          <a:ext cx="2771275" cy="664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275">
                  <a:extLst>
                    <a:ext uri="{9D8B030D-6E8A-4147-A177-3AD203B41FA5}">
                      <a16:colId xmlns:a16="http://schemas.microsoft.com/office/drawing/2014/main" val="1431830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light microscope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observe and record animal and plant cells.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4148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Write</a:t>
                      </a:r>
                      <a:r>
                        <a:rPr lang="en-GB" sz="1400" baseline="0" dirty="0" smtClean="0"/>
                        <a:t> an equipment list for looking at cheek cells with a microscope. State why each piece of equipment is needed.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434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 does the layer of specimen</a:t>
                      </a:r>
                      <a:r>
                        <a:rPr lang="en-GB" sz="1400" baseline="0" dirty="0" smtClean="0"/>
                        <a:t> cells need to be thin?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593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 do we stain the specime</a:t>
                      </a:r>
                      <a:r>
                        <a:rPr lang="en-GB" sz="1400" baseline="0" dirty="0" smtClean="0"/>
                        <a:t>n cells?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623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</a:t>
                      </a:r>
                      <a:r>
                        <a:rPr lang="en-GB" sz="1400" baseline="0" dirty="0" smtClean="0"/>
                        <a:t> does the coverslip have to be applied carefully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621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sub-cellular structures are likely</a:t>
                      </a:r>
                      <a:r>
                        <a:rPr lang="en-GB" sz="1400" baseline="0" dirty="0" smtClean="0"/>
                        <a:t> to be observed using a light microscope?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2200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 is a slide viewed with low power first?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230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is the highest magnification for the light microscope?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753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How is the actual size of a cell structure</a:t>
                      </a:r>
                      <a:r>
                        <a:rPr lang="en-GB" sz="1400" baseline="0" dirty="0" smtClean="0"/>
                        <a:t> determined from microscope measurements?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7482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precautions are needed when preparing a microscope</a:t>
                      </a:r>
                      <a:r>
                        <a:rPr lang="en-GB" sz="1400" baseline="0" dirty="0" smtClean="0"/>
                        <a:t> slide?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3796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1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943426"/>
              </p:ext>
            </p:extLst>
          </p:nvPr>
        </p:nvGraphicFramePr>
        <p:xfrm>
          <a:off x="254737" y="367966"/>
          <a:ext cx="2741930" cy="6017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1930">
                  <a:extLst>
                    <a:ext uri="{9D8B030D-6E8A-4147-A177-3AD203B41FA5}">
                      <a16:colId xmlns:a16="http://schemas.microsoft.com/office/drawing/2014/main" val="1604736898"/>
                    </a:ext>
                  </a:extLst>
                </a:gridCol>
              </a:tblGrid>
              <a:tr h="8491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qualitative reagents to test for a range of carbohydrates, lipids and proteins.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671853"/>
                  </a:ext>
                </a:extLst>
              </a:tr>
              <a:tr h="3328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State the reagents that are used to test for carbohydrates (sugar and starch),</a:t>
                      </a:r>
                      <a:r>
                        <a:rPr lang="en-GB" sz="1400" baseline="0" dirty="0" smtClean="0"/>
                        <a:t> protein and lipids (fats). </a:t>
                      </a: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716763"/>
                  </a:ext>
                </a:extLst>
              </a:tr>
              <a:tr h="6793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Describe the positive result for each test.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784611"/>
                  </a:ext>
                </a:extLst>
              </a:tr>
              <a:tr h="4811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Describe</a:t>
                      </a:r>
                      <a:r>
                        <a:rPr lang="en-GB" sz="1400" baseline="0" dirty="0" smtClean="0"/>
                        <a:t> how a solution of the food sample can be prepared. </a:t>
                      </a: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73457"/>
                  </a:ext>
                </a:extLst>
              </a:tr>
              <a:tr h="596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Identify the safety precautions for each test.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499567"/>
                  </a:ext>
                </a:extLst>
              </a:tr>
              <a:tr h="6793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How can cross contamination of samples be avoided?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847462"/>
                  </a:ext>
                </a:extLst>
              </a:tr>
              <a:tr h="6793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Explain why water could be used as a control for the food tests.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122884"/>
                  </a:ext>
                </a:extLst>
              </a:tr>
              <a:tr h="5209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 is the difference between qualitative and quantitative? Why is the Benedict’s test described as semi-quantitative?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5785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32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216770"/>
              </p:ext>
            </p:extLst>
          </p:nvPr>
        </p:nvGraphicFramePr>
        <p:xfrm>
          <a:off x="241433" y="253666"/>
          <a:ext cx="2855495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5495">
                  <a:extLst>
                    <a:ext uri="{9D8B030D-6E8A-4147-A177-3AD203B41FA5}">
                      <a16:colId xmlns:a16="http://schemas.microsoft.com/office/drawing/2014/main" val="3822786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Investigate the effect of a range of concentrations of salt or sugar solutions on the mass of plant tissue.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947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are the independent</a:t>
                      </a:r>
                      <a:r>
                        <a:rPr lang="en-GB" sz="1600" baseline="0" dirty="0" smtClean="0"/>
                        <a:t> and dependent variables in this investigation?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157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Why do the potato strips have to be blotted</a:t>
                      </a:r>
                      <a:r>
                        <a:rPr lang="en-GB" sz="1600" baseline="0" dirty="0" smtClean="0"/>
                        <a:t> dry?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04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Why should the potato strips be left in the solutions for at least 15 minutes?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2783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are the main sources of errors in this procedure?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123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Why</a:t>
                      </a:r>
                      <a:r>
                        <a:rPr lang="en-GB" sz="1600" baseline="0" dirty="0" smtClean="0"/>
                        <a:t> is percentage change in mass rather than just change in mass calculated?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9112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How can you use a graph to</a:t>
                      </a:r>
                      <a:r>
                        <a:rPr lang="en-GB" sz="1600" baseline="0" dirty="0" smtClean="0"/>
                        <a:t> calculate the concentration of the potato cells?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995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What safety precautions are used in the practical?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736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730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187931"/>
              </p:ext>
            </p:extLst>
          </p:nvPr>
        </p:nvGraphicFramePr>
        <p:xfrm>
          <a:off x="180474" y="40961"/>
          <a:ext cx="2827421" cy="677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421">
                  <a:extLst>
                    <a:ext uri="{9D8B030D-6E8A-4147-A177-3AD203B41FA5}">
                      <a16:colId xmlns:a16="http://schemas.microsoft.com/office/drawing/2014/main" val="1604736898"/>
                    </a:ext>
                  </a:extLst>
                </a:gridCol>
              </a:tblGrid>
              <a:tr h="8491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Investigate the effect of pH on enzyme activity.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671853"/>
                  </a:ext>
                </a:extLst>
              </a:tr>
              <a:tr h="3328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Why is iodine solution used?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716763"/>
                  </a:ext>
                </a:extLst>
              </a:tr>
              <a:tr h="6793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Why are syringes used to measure the volumes of the solutions?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784611"/>
                  </a:ext>
                </a:extLst>
              </a:tr>
              <a:tr h="4811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Why is the timer started after</a:t>
                      </a:r>
                      <a:r>
                        <a:rPr lang="en-GB" sz="1600" baseline="0" dirty="0" smtClean="0"/>
                        <a:t> the starch solution is added? </a:t>
                      </a:r>
                      <a:endParaRPr lang="en-GB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73457"/>
                  </a:ext>
                </a:extLst>
              </a:tr>
              <a:tr h="87744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Why must the syringes be used in the same solutions when the investigation is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repeated?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499567"/>
                  </a:ext>
                </a:extLst>
              </a:tr>
              <a:tr h="6793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What are the main errors in this procedure? How could you improve it?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847462"/>
                  </a:ext>
                </a:extLst>
              </a:tr>
              <a:tr h="5923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What other factors could have affected the results?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122884"/>
                  </a:ext>
                </a:extLst>
              </a:tr>
              <a:tr h="5209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How is the rate of reaction being measured?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5785041"/>
                  </a:ext>
                </a:extLst>
              </a:tr>
              <a:tr h="656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What safety precautions are used in the practical?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300931"/>
                  </a:ext>
                </a:extLst>
              </a:tr>
              <a:tr h="656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How could you improve the validity of results?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825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81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847944"/>
              </p:ext>
            </p:extLst>
          </p:nvPr>
        </p:nvGraphicFramePr>
        <p:xfrm>
          <a:off x="219768" y="136211"/>
          <a:ext cx="2783305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305">
                  <a:extLst>
                    <a:ext uri="{9D8B030D-6E8A-4147-A177-3AD203B41FA5}">
                      <a16:colId xmlns:a16="http://schemas.microsoft.com/office/drawing/2014/main" val="3566984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Investigate the effect of light intensity on the rate of photosynthesis using an aquatic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organism such as pondweed.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883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526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Use</a:t>
                      </a:r>
                      <a:r>
                        <a:rPr lang="en-GB" sz="1400" baseline="0" dirty="0" smtClean="0"/>
                        <a:t> the diagram above to identify the independent and dependent variables in this experiment. State 2 control variables.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777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</a:t>
                      </a:r>
                      <a:r>
                        <a:rPr lang="en-GB" sz="1400" baseline="0" dirty="0" smtClean="0"/>
                        <a:t> how the inverse square law can be used to calculate light intensity.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209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 why</a:t>
                      </a:r>
                      <a:r>
                        <a:rPr lang="en-GB" sz="1400" baseline="0" dirty="0" smtClean="0"/>
                        <a:t> counting bubbles is not the best way to measure the rate of photosynthesis.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886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Suggest a way of improving</a:t>
                      </a:r>
                      <a:r>
                        <a:rPr lang="en-GB" sz="1400" baseline="0" dirty="0" smtClean="0"/>
                        <a:t> the validity of the result.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410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Explain how the temperature could be controlled in this experiment and</a:t>
                      </a:r>
                      <a:r>
                        <a:rPr lang="en-GB" sz="1400" baseline="0" dirty="0" smtClean="0"/>
                        <a:t> why it is important.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454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</a:t>
                      </a:r>
                      <a:r>
                        <a:rPr lang="en-GB" sz="1400" baseline="0" dirty="0" smtClean="0"/>
                        <a:t> safety precautions should you be aware of doing this experiment?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84828"/>
                  </a:ext>
                </a:extLst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10" y="1643965"/>
            <a:ext cx="2062514" cy="8662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6438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3508"/>
              </p:ext>
            </p:extLst>
          </p:nvPr>
        </p:nvGraphicFramePr>
        <p:xfrm>
          <a:off x="344505" y="250511"/>
          <a:ext cx="2699084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084">
                  <a:extLst>
                    <a:ext uri="{9D8B030D-6E8A-4147-A177-3AD203B41FA5}">
                      <a16:colId xmlns:a16="http://schemas.microsoft.com/office/drawing/2014/main" val="1280233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 and carry out an investigation into the effect of a factor on human </a:t>
                      </a:r>
                      <a:r>
                        <a:rPr lang="en-GB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reaction time.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929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State two factors that can affect reaction time. </a:t>
                      </a:r>
                    </a:p>
                    <a:p>
                      <a:pPr algn="ctr"/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337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Describe</a:t>
                      </a:r>
                      <a:r>
                        <a:rPr lang="en-GB" sz="1600" baseline="0" dirty="0" smtClean="0"/>
                        <a:t> how to use the ruler drop test to investigate reaction time.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695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Identify two improvements</a:t>
                      </a:r>
                      <a:r>
                        <a:rPr lang="en-GB" sz="1600" baseline="0" dirty="0" smtClean="0"/>
                        <a:t> to the method to improve the validity of the results. 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4329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Why</a:t>
                      </a:r>
                      <a:r>
                        <a:rPr lang="en-GB" sz="1600" baseline="0" dirty="0" smtClean="0"/>
                        <a:t> is the experiment repeated? 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4302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Suggest why a computer</a:t>
                      </a:r>
                      <a:r>
                        <a:rPr lang="en-GB" sz="1600" baseline="0" dirty="0" smtClean="0"/>
                        <a:t> method for measuring reaction time may be better than the ruler drop method. 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58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861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608801"/>
              </p:ext>
            </p:extLst>
          </p:nvPr>
        </p:nvGraphicFramePr>
        <p:xfrm>
          <a:off x="272716" y="290094"/>
          <a:ext cx="2410326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326">
                  <a:extLst>
                    <a:ext uri="{9D8B030D-6E8A-4147-A177-3AD203B41FA5}">
                      <a16:colId xmlns:a16="http://schemas.microsoft.com/office/drawing/2014/main" val="4199633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 the population size of a common species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 habitat. 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0958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State</a:t>
                      </a:r>
                      <a:r>
                        <a:rPr lang="en-GB" sz="1600" baseline="0" dirty="0" smtClean="0"/>
                        <a:t> 3 environmental factors that could affect the distribution of a plant species in a habitat. </a:t>
                      </a:r>
                      <a:endParaRPr lang="en-GB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755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Describe how a quadrat could be used to investigate the distribution of a plant species in two areas.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43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Why</a:t>
                      </a:r>
                      <a:r>
                        <a:rPr lang="en-GB" sz="1600" baseline="0" dirty="0" smtClean="0"/>
                        <a:t> is it important that the quadrats are placed randomly?</a:t>
                      </a:r>
                      <a:endParaRPr lang="en-GB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16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Suggest why a transect may be used when investigating</a:t>
                      </a:r>
                      <a:r>
                        <a:rPr lang="en-GB" sz="1600" baseline="0" dirty="0" smtClean="0"/>
                        <a:t> distribution.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22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Explain how you could use the</a:t>
                      </a:r>
                      <a:r>
                        <a:rPr lang="en-GB" sz="1600" baseline="0" dirty="0" smtClean="0"/>
                        <a:t> mean value of plants in a quadrat to estimate the population in an area.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301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885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715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Bede's Inter Church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Thaw</dc:creator>
  <cp:lastModifiedBy>Sue Thaw</cp:lastModifiedBy>
  <cp:revision>27</cp:revision>
  <dcterms:created xsi:type="dcterms:W3CDTF">2018-04-20T18:16:27Z</dcterms:created>
  <dcterms:modified xsi:type="dcterms:W3CDTF">2018-04-21T18:07:49Z</dcterms:modified>
</cp:coreProperties>
</file>