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7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5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8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15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7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1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1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5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5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28181"/>
              </p:ext>
            </p:extLst>
          </p:nvPr>
        </p:nvGraphicFramePr>
        <p:xfrm>
          <a:off x="284746" y="120316"/>
          <a:ext cx="277127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275">
                  <a:extLst>
                    <a:ext uri="{9D8B030D-6E8A-4147-A177-3AD203B41FA5}">
                      <a16:colId xmlns:a16="http://schemas.microsoft.com/office/drawing/2014/main" val="1431830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light microscope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observe and record animal and plant cells.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14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</a:t>
                      </a:r>
                      <a:r>
                        <a:rPr lang="en-GB" sz="1400" baseline="0" dirty="0" smtClean="0"/>
                        <a:t> an equipment list for looking at cheek cells with a microscope. State why each piece of equipment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43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does the layer of specimen</a:t>
                      </a:r>
                      <a:r>
                        <a:rPr lang="en-GB" sz="1400" baseline="0" dirty="0" smtClean="0"/>
                        <a:t> cells need to be thin?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59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 we stain the specime</a:t>
                      </a:r>
                      <a:r>
                        <a:rPr lang="en-GB" sz="1400" baseline="0" dirty="0" smtClean="0"/>
                        <a:t>n cells?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23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</a:t>
                      </a:r>
                      <a:r>
                        <a:rPr lang="en-GB" sz="1400" baseline="0" dirty="0" smtClean="0"/>
                        <a:t> does the coverslip have to be applied carefully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21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sub-cellular structures are likely</a:t>
                      </a:r>
                      <a:r>
                        <a:rPr lang="en-GB" sz="1400" baseline="0" dirty="0" smtClean="0"/>
                        <a:t> to be observed using a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20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slide viewed with low power first?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the highest magnification for the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7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is the actual size of a cell structure</a:t>
                      </a:r>
                      <a:r>
                        <a:rPr lang="en-GB" sz="1400" baseline="0" dirty="0" smtClean="0"/>
                        <a:t> determined from microscope measurements?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482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precautions are needed when preparing a microscope</a:t>
                      </a:r>
                      <a:r>
                        <a:rPr lang="en-GB" sz="1400" baseline="0" dirty="0" smtClean="0"/>
                        <a:t> slide?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7966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798392"/>
              </p:ext>
            </p:extLst>
          </p:nvPr>
        </p:nvGraphicFramePr>
        <p:xfrm>
          <a:off x="3216441" y="120316"/>
          <a:ext cx="277127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275">
                  <a:extLst>
                    <a:ext uri="{9D8B030D-6E8A-4147-A177-3AD203B41FA5}">
                      <a16:colId xmlns:a16="http://schemas.microsoft.com/office/drawing/2014/main" val="1431830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light microscope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observe and record animal and plant cells.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14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</a:t>
                      </a:r>
                      <a:r>
                        <a:rPr lang="en-GB" sz="1400" baseline="0" dirty="0" smtClean="0"/>
                        <a:t> an equipment list for looking at cheek cells with a microscope. State why each piece of equipment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43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does the layer of specimen</a:t>
                      </a:r>
                      <a:r>
                        <a:rPr lang="en-GB" sz="1400" baseline="0" dirty="0" smtClean="0"/>
                        <a:t> cells need to be thin?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59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 we stain the specime</a:t>
                      </a:r>
                      <a:r>
                        <a:rPr lang="en-GB" sz="1400" baseline="0" dirty="0" smtClean="0"/>
                        <a:t>n cells?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23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</a:t>
                      </a:r>
                      <a:r>
                        <a:rPr lang="en-GB" sz="1400" baseline="0" dirty="0" smtClean="0"/>
                        <a:t> does the coverslip have to be applied carefully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21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sub-cellular structures are likely</a:t>
                      </a:r>
                      <a:r>
                        <a:rPr lang="en-GB" sz="1400" baseline="0" dirty="0" smtClean="0"/>
                        <a:t> to be observed using a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20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slide viewed with low power first?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the highest magnification for the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7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is the actual size of a cell structure</a:t>
                      </a:r>
                      <a:r>
                        <a:rPr lang="en-GB" sz="1400" baseline="0" dirty="0" smtClean="0"/>
                        <a:t> determined from microscope measurements?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482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precautions are needed when preparing a microscope</a:t>
                      </a:r>
                      <a:r>
                        <a:rPr lang="en-GB" sz="1400" baseline="0" dirty="0" smtClean="0"/>
                        <a:t> slide?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7966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18055"/>
              </p:ext>
            </p:extLst>
          </p:nvPr>
        </p:nvGraphicFramePr>
        <p:xfrm>
          <a:off x="6148136" y="120316"/>
          <a:ext cx="277127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275">
                  <a:extLst>
                    <a:ext uri="{9D8B030D-6E8A-4147-A177-3AD203B41FA5}">
                      <a16:colId xmlns:a16="http://schemas.microsoft.com/office/drawing/2014/main" val="1431830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light microscope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observe and record animal and plant cells.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14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</a:t>
                      </a:r>
                      <a:r>
                        <a:rPr lang="en-GB" sz="1400" baseline="0" dirty="0" smtClean="0"/>
                        <a:t> an equipment list for looking at cheek cells with a microscope. State why each piece of equipment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43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does the layer of specimen</a:t>
                      </a:r>
                      <a:r>
                        <a:rPr lang="en-GB" sz="1400" baseline="0" dirty="0" smtClean="0"/>
                        <a:t> cells need to be thin?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59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 we stain the specime</a:t>
                      </a:r>
                      <a:r>
                        <a:rPr lang="en-GB" sz="1400" baseline="0" dirty="0" smtClean="0"/>
                        <a:t>n cells?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23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</a:t>
                      </a:r>
                      <a:r>
                        <a:rPr lang="en-GB" sz="1400" baseline="0" dirty="0" smtClean="0"/>
                        <a:t> does the coverslip have to be applied carefully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21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sub-cellular structures are likely</a:t>
                      </a:r>
                      <a:r>
                        <a:rPr lang="en-GB" sz="1400" baseline="0" dirty="0" smtClean="0"/>
                        <a:t> to be observed using a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20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slide viewed with low power first?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the highest magnification for the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7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is the actual size of a cell structure</a:t>
                      </a:r>
                      <a:r>
                        <a:rPr lang="en-GB" sz="1400" baseline="0" dirty="0" smtClean="0"/>
                        <a:t> determined from microscope measurements?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482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precautions are needed when preparing a microscope</a:t>
                      </a:r>
                      <a:r>
                        <a:rPr lang="en-GB" sz="1400" baseline="0" dirty="0" smtClean="0"/>
                        <a:t> slide?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79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22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56972"/>
              </p:ext>
            </p:extLst>
          </p:nvPr>
        </p:nvGraphicFramePr>
        <p:xfrm>
          <a:off x="290029" y="245499"/>
          <a:ext cx="2741930" cy="601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930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qualitative reagents to test for a range of carbohydrates, lipids and proteins.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State the reagents that are used to test for carbohydrates (sugar and starch),</a:t>
                      </a:r>
                      <a:r>
                        <a:rPr lang="en-GB" sz="1400" baseline="0" dirty="0" smtClean="0"/>
                        <a:t> protein and lipids (fats).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the positive result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a solution of the food sample can be prepared.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596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the safety precautions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How can cross contamination of samples be avoided?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why water could be used as a control for the food tests.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difference between qualitative and quantitative? Why is the Benedict’s test described as semi-quantitative?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902244"/>
              </p:ext>
            </p:extLst>
          </p:nvPr>
        </p:nvGraphicFramePr>
        <p:xfrm>
          <a:off x="3257818" y="245499"/>
          <a:ext cx="2741930" cy="601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930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qualitative reagents to test for a range of carbohydrates, lipids and proteins.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State the reagents that are used to test for carbohydrates (sugar and starch),</a:t>
                      </a:r>
                      <a:r>
                        <a:rPr lang="en-GB" sz="1400" baseline="0" dirty="0" smtClean="0"/>
                        <a:t> protein and lipids (fats).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the positive result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a solution of the food sample can be prepared.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596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the safety precautions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How can cross contamination of samples be avoided?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why water could be used as a control for the food tests.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difference between qualitative and quantitative? Why is the Benedict’s test described as semi-quantitative?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95546"/>
              </p:ext>
            </p:extLst>
          </p:nvPr>
        </p:nvGraphicFramePr>
        <p:xfrm>
          <a:off x="6225607" y="245499"/>
          <a:ext cx="2741930" cy="601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930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qualitative reagents to test for a range of carbohydrates, lipids and proteins.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State the reagents that are used to test for carbohydrates (sugar and starch),</a:t>
                      </a:r>
                      <a:r>
                        <a:rPr lang="en-GB" sz="1400" baseline="0" dirty="0" smtClean="0"/>
                        <a:t> protein and lipids (fats).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the positive result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a solution of the food sample can be prepared.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596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the safety precautions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How can cross contamination of samples be avoided?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why water could be used as a control for the food tests.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difference between qualitative and quantitative? Why is the Benedict’s test described as semi-quantitative?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46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361085"/>
              </p:ext>
            </p:extLst>
          </p:nvPr>
        </p:nvGraphicFramePr>
        <p:xfrm>
          <a:off x="188494" y="55344"/>
          <a:ext cx="285549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495">
                  <a:extLst>
                    <a:ext uri="{9D8B030D-6E8A-4147-A177-3AD203B41FA5}">
                      <a16:colId xmlns:a16="http://schemas.microsoft.com/office/drawing/2014/main" val="382278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a range of concentrations of salt or sugar solutions on the mass of plant tissue.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947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independent</a:t>
                      </a:r>
                      <a:r>
                        <a:rPr lang="en-GB" sz="1600" baseline="0" dirty="0" smtClean="0"/>
                        <a:t> and dependent variables in this investigation?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15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do the potato strips have to be blotted</a:t>
                      </a:r>
                      <a:r>
                        <a:rPr lang="en-GB" sz="1600" baseline="0" dirty="0" smtClean="0"/>
                        <a:t> dry?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0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should the potato strips be left in the solutions for at least 15 minutes?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78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main sources of errors in this procedure?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12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percentage change in mass rather than just change in mass calculated?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1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can you use a graph to</a:t>
                      </a:r>
                      <a:r>
                        <a:rPr lang="en-GB" sz="1600" baseline="0" dirty="0" smtClean="0"/>
                        <a:t> calculate the concentration of the potato cells?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99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3654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58144"/>
              </p:ext>
            </p:extLst>
          </p:nvPr>
        </p:nvGraphicFramePr>
        <p:xfrm>
          <a:off x="3204410" y="55344"/>
          <a:ext cx="285549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495">
                  <a:extLst>
                    <a:ext uri="{9D8B030D-6E8A-4147-A177-3AD203B41FA5}">
                      <a16:colId xmlns:a16="http://schemas.microsoft.com/office/drawing/2014/main" val="382278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a range of concentrations of salt or sugar solutions on the mass of plant tissue.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947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independent</a:t>
                      </a:r>
                      <a:r>
                        <a:rPr lang="en-GB" sz="1600" baseline="0" dirty="0" smtClean="0"/>
                        <a:t> and dependent variables in this investigation?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15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do the potato strips have to be blotted</a:t>
                      </a:r>
                      <a:r>
                        <a:rPr lang="en-GB" sz="1600" baseline="0" dirty="0" smtClean="0"/>
                        <a:t> dry?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0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should the potato strips be left in the solutions for at least 15 minutes?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78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main sources of errors in this procedure?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12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percentage change in mass rather than just change in mass calculated?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1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can you use a graph to</a:t>
                      </a:r>
                      <a:r>
                        <a:rPr lang="en-GB" sz="1600" baseline="0" dirty="0" smtClean="0"/>
                        <a:t> calculate the concentration of the potato cells?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99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3654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217204"/>
              </p:ext>
            </p:extLst>
          </p:nvPr>
        </p:nvGraphicFramePr>
        <p:xfrm>
          <a:off x="6220326" y="55344"/>
          <a:ext cx="285549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495">
                  <a:extLst>
                    <a:ext uri="{9D8B030D-6E8A-4147-A177-3AD203B41FA5}">
                      <a16:colId xmlns:a16="http://schemas.microsoft.com/office/drawing/2014/main" val="382278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a range of concentrations of salt or sugar solutions on the mass of plant tissue.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947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independent</a:t>
                      </a:r>
                      <a:r>
                        <a:rPr lang="en-GB" sz="1600" baseline="0" dirty="0" smtClean="0"/>
                        <a:t> and dependent variables in this investigation?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15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do the potato strips have to be blotted</a:t>
                      </a:r>
                      <a:r>
                        <a:rPr lang="en-GB" sz="1600" baseline="0" dirty="0" smtClean="0"/>
                        <a:t> dry?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0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should the potato strips be left in the solutions for at least 15 minutes?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78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main sources of errors in this procedure?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12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percentage change in mass rather than just change in mass calculated?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1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can you use a graph to</a:t>
                      </a:r>
                      <a:r>
                        <a:rPr lang="en-GB" sz="1600" baseline="0" dirty="0" smtClean="0"/>
                        <a:t> calculate the concentration of the potato cells?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99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36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32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4225"/>
              </p:ext>
            </p:extLst>
          </p:nvPr>
        </p:nvGraphicFramePr>
        <p:xfrm>
          <a:off x="180474" y="40961"/>
          <a:ext cx="2827421" cy="677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421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pH on enzyme activity.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iodine solution used?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are syringes used to measure the volumes of the solutions?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the timer started after</a:t>
                      </a:r>
                      <a:r>
                        <a:rPr lang="en-GB" sz="1600" baseline="0" dirty="0" smtClean="0"/>
                        <a:t> the starch solution is added?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87744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 must the syringes be used in the same solutions when the investigation is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repeated?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are the main errors in this procedure? How could you improve it?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5923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other factors could have affected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is the rate of reaction being measured?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30093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How could you improve the validity of results?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82502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29667"/>
              </p:ext>
            </p:extLst>
          </p:nvPr>
        </p:nvGraphicFramePr>
        <p:xfrm>
          <a:off x="3148263" y="40961"/>
          <a:ext cx="2827421" cy="677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421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pH on enzyme activity.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iodine solution used?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are syringes used to measure the volumes of the solutions?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the timer started after</a:t>
                      </a:r>
                      <a:r>
                        <a:rPr lang="en-GB" sz="1600" baseline="0" dirty="0" smtClean="0"/>
                        <a:t> the starch solution is added?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87744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 must the syringes be used in the same solutions when the investigation is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repeated?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are the main errors in this procedure? How could you improve it?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5923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other factors could have affected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is the rate of reaction being measured?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30093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How could you improve the validity of results?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82502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11453"/>
              </p:ext>
            </p:extLst>
          </p:nvPr>
        </p:nvGraphicFramePr>
        <p:xfrm>
          <a:off x="6116052" y="40961"/>
          <a:ext cx="2827421" cy="677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421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pH on enzyme activity.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iodine solution used?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are syringes used to measure the volumes of the solutions?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the timer started after</a:t>
                      </a:r>
                      <a:r>
                        <a:rPr lang="en-GB" sz="1600" baseline="0" dirty="0" smtClean="0"/>
                        <a:t> the starch solution is added?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87744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 must the syringes be used in the same solutions when the investigation is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repeated?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are the main errors in this procedure? How could you improve it?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5923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other factors could have affected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is the rate of reaction being measured?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30093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How could you improve the validity of results?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82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6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4605"/>
              </p:ext>
            </p:extLst>
          </p:nvPr>
        </p:nvGraphicFramePr>
        <p:xfrm>
          <a:off x="188486" y="144379"/>
          <a:ext cx="27833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05">
                  <a:extLst>
                    <a:ext uri="{9D8B030D-6E8A-4147-A177-3AD203B41FA5}">
                      <a16:colId xmlns:a16="http://schemas.microsoft.com/office/drawing/2014/main" val="3566984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Investigate the effect of light intensity on the rate of photosynthesis using an aquatic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organism such as pondweed.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83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52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Use</a:t>
                      </a:r>
                      <a:r>
                        <a:rPr lang="en-GB" sz="1400" baseline="0" dirty="0" smtClean="0"/>
                        <a:t> the diagram above to identify the independent and dependent variables in this experiment. State 2 control variables.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77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the inverse square law can be used to calculate light intensity.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0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</a:t>
                      </a:r>
                      <a:r>
                        <a:rPr lang="en-GB" sz="1400" baseline="0" dirty="0" smtClean="0"/>
                        <a:t> counting bubbles is not the best way to measure the rate of photosynthesis.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88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 way of improving</a:t>
                      </a:r>
                      <a:r>
                        <a:rPr lang="en-GB" sz="1400" baseline="0" dirty="0" smtClean="0"/>
                        <a:t> the validity of the result.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1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how the temperature could be controlled in this experiment and</a:t>
                      </a:r>
                      <a:r>
                        <a:rPr lang="en-GB" sz="1400" baseline="0" dirty="0" smtClean="0"/>
                        <a:t> why it is important.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45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safety precautions should you be aware of doing this experiment?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4828"/>
                  </a:ext>
                </a:extLst>
              </a:tr>
            </a:tbl>
          </a:graphicData>
        </a:graphic>
      </p:graphicFrame>
      <p:pic>
        <p:nvPicPr>
          <p:cNvPr id="47" name="Picture 4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03" y="1654593"/>
            <a:ext cx="2062514" cy="8662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61507"/>
              </p:ext>
            </p:extLst>
          </p:nvPr>
        </p:nvGraphicFramePr>
        <p:xfrm>
          <a:off x="3240496" y="144379"/>
          <a:ext cx="27833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05">
                  <a:extLst>
                    <a:ext uri="{9D8B030D-6E8A-4147-A177-3AD203B41FA5}">
                      <a16:colId xmlns:a16="http://schemas.microsoft.com/office/drawing/2014/main" val="3566984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Investigate the effect of light intensity on the rate of photosynthesis using an aquatic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organism such as pondweed.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83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52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Use</a:t>
                      </a:r>
                      <a:r>
                        <a:rPr lang="en-GB" sz="1400" baseline="0" dirty="0" smtClean="0"/>
                        <a:t> the diagram above to identify the independent and dependent variables in this experiment. State 2 control variables.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77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the inverse square law can be used to calculate light intensity.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0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</a:t>
                      </a:r>
                      <a:r>
                        <a:rPr lang="en-GB" sz="1400" baseline="0" dirty="0" smtClean="0"/>
                        <a:t> counting bubbles is not the best way to measure the rate of photosynthesis.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88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 way of improving</a:t>
                      </a:r>
                      <a:r>
                        <a:rPr lang="en-GB" sz="1400" baseline="0" dirty="0" smtClean="0"/>
                        <a:t> the validity of the result.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1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how the temperature could be controlled in this experiment and</a:t>
                      </a:r>
                      <a:r>
                        <a:rPr lang="en-GB" sz="1400" baseline="0" dirty="0" smtClean="0"/>
                        <a:t> why it is important.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45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safety precautions should you be aware of doing this experiment?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4828"/>
                  </a:ext>
                </a:extLst>
              </a:tr>
            </a:tbl>
          </a:graphicData>
        </a:graphic>
      </p:graphicFrame>
      <p:pic>
        <p:nvPicPr>
          <p:cNvPr id="49" name="Picture 4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613" y="1654593"/>
            <a:ext cx="2062514" cy="8662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10810"/>
              </p:ext>
            </p:extLst>
          </p:nvPr>
        </p:nvGraphicFramePr>
        <p:xfrm>
          <a:off x="6153244" y="144379"/>
          <a:ext cx="27833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05">
                  <a:extLst>
                    <a:ext uri="{9D8B030D-6E8A-4147-A177-3AD203B41FA5}">
                      <a16:colId xmlns:a16="http://schemas.microsoft.com/office/drawing/2014/main" val="3566984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Investigate the effect of light intensity on the rate of photosynthesis using an aquatic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organism such as pondweed.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83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52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Use</a:t>
                      </a:r>
                      <a:r>
                        <a:rPr lang="en-GB" sz="1400" baseline="0" dirty="0" smtClean="0"/>
                        <a:t> the diagram above to identify the independent and dependent variables in this experiment. State 2 control variables.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77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the inverse square law can be used to calculate light intensity.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0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</a:t>
                      </a:r>
                      <a:r>
                        <a:rPr lang="en-GB" sz="1400" baseline="0" dirty="0" smtClean="0"/>
                        <a:t> counting bubbles is not the best way to measure the rate of photosynthesis.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88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 way of improving</a:t>
                      </a:r>
                      <a:r>
                        <a:rPr lang="en-GB" sz="1400" baseline="0" dirty="0" smtClean="0"/>
                        <a:t> the validity of the result.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1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how the temperature could be controlled in this experiment and</a:t>
                      </a:r>
                      <a:r>
                        <a:rPr lang="en-GB" sz="1400" baseline="0" dirty="0" smtClean="0"/>
                        <a:t> why it is important.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45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safety precautions should you be aware of doing this experiment?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4828"/>
                  </a:ext>
                </a:extLst>
              </a:tr>
            </a:tbl>
          </a:graphicData>
        </a:graphic>
      </p:graphicFrame>
      <p:pic>
        <p:nvPicPr>
          <p:cNvPr id="51" name="Picture 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361" y="1654593"/>
            <a:ext cx="2062514" cy="866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251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22576"/>
              </p:ext>
            </p:extLst>
          </p:nvPr>
        </p:nvGraphicFramePr>
        <p:xfrm>
          <a:off x="320843" y="205874"/>
          <a:ext cx="2699084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084">
                  <a:extLst>
                    <a:ext uri="{9D8B030D-6E8A-4147-A177-3AD203B41FA5}">
                      <a16:colId xmlns:a16="http://schemas.microsoft.com/office/drawing/2014/main" val="1280233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 and carry out an investigation into the effect of a factor on human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reaction time.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2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State two factors that can affect reaction time. </a:t>
                      </a:r>
                    </a:p>
                    <a:p>
                      <a:pPr algn="ctr"/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33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</a:t>
                      </a:r>
                      <a:r>
                        <a:rPr lang="en-GB" sz="1600" baseline="0" dirty="0" smtClean="0"/>
                        <a:t> how to use the ruler drop test to investigate reaction time.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69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Identify two improvements</a:t>
                      </a:r>
                      <a:r>
                        <a:rPr lang="en-GB" sz="1600" baseline="0" dirty="0" smtClean="0"/>
                        <a:t> to the method to improve the validity of the results.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32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the experiment repeated?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30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computer</a:t>
                      </a:r>
                      <a:r>
                        <a:rPr lang="en-GB" sz="1600" baseline="0" dirty="0" smtClean="0"/>
                        <a:t> method for measuring reaction time may be better than the ruler drop method.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5820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07983"/>
              </p:ext>
            </p:extLst>
          </p:nvPr>
        </p:nvGraphicFramePr>
        <p:xfrm>
          <a:off x="3372854" y="205874"/>
          <a:ext cx="2699084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084">
                  <a:extLst>
                    <a:ext uri="{9D8B030D-6E8A-4147-A177-3AD203B41FA5}">
                      <a16:colId xmlns:a16="http://schemas.microsoft.com/office/drawing/2014/main" val="1280233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 and carry out an investigation into the effect of a factor on human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reaction time.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2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State two factors that can affect reaction time. </a:t>
                      </a:r>
                    </a:p>
                    <a:p>
                      <a:pPr algn="ctr"/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33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</a:t>
                      </a:r>
                      <a:r>
                        <a:rPr lang="en-GB" sz="1600" baseline="0" dirty="0" smtClean="0"/>
                        <a:t> how to use the ruler drop test to investigate reaction time.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69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Identify two improvements</a:t>
                      </a:r>
                      <a:r>
                        <a:rPr lang="en-GB" sz="1600" baseline="0" dirty="0" smtClean="0"/>
                        <a:t> to the method to improve the validity of the results.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32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the experiment repeated?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30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computer</a:t>
                      </a:r>
                      <a:r>
                        <a:rPr lang="en-GB" sz="1600" baseline="0" dirty="0" smtClean="0"/>
                        <a:t> method for measuring reaction time may be better than the ruler drop method.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5820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11493"/>
              </p:ext>
            </p:extLst>
          </p:nvPr>
        </p:nvGraphicFramePr>
        <p:xfrm>
          <a:off x="6236369" y="205874"/>
          <a:ext cx="2699084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084">
                  <a:extLst>
                    <a:ext uri="{9D8B030D-6E8A-4147-A177-3AD203B41FA5}">
                      <a16:colId xmlns:a16="http://schemas.microsoft.com/office/drawing/2014/main" val="1280233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 and carry out an investigation into the effect of a factor on human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reaction time.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2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State two factors that can affect reaction time. </a:t>
                      </a:r>
                    </a:p>
                    <a:p>
                      <a:pPr algn="ctr"/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33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</a:t>
                      </a:r>
                      <a:r>
                        <a:rPr lang="en-GB" sz="1600" baseline="0" dirty="0" smtClean="0"/>
                        <a:t> how to use the ruler drop test to investigate reaction time.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69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Identify two improvements</a:t>
                      </a:r>
                      <a:r>
                        <a:rPr lang="en-GB" sz="1600" baseline="0" dirty="0" smtClean="0"/>
                        <a:t> to the method to improve the validity of the results.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32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the experiment repeated?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30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computer</a:t>
                      </a:r>
                      <a:r>
                        <a:rPr lang="en-GB" sz="1600" baseline="0" dirty="0" smtClean="0"/>
                        <a:t> method for measuring reaction time may be better than the ruler drop method.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58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20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643982"/>
              </p:ext>
            </p:extLst>
          </p:nvPr>
        </p:nvGraphicFramePr>
        <p:xfrm>
          <a:off x="272716" y="290094"/>
          <a:ext cx="241032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326">
                  <a:extLst>
                    <a:ext uri="{9D8B030D-6E8A-4147-A177-3AD203B41FA5}">
                      <a16:colId xmlns:a16="http://schemas.microsoft.com/office/drawing/2014/main" val="41996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the population size of a common species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habitat. 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95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State</a:t>
                      </a:r>
                      <a:r>
                        <a:rPr lang="en-GB" sz="1600" baseline="0" dirty="0" smtClean="0"/>
                        <a:t> 3 environmental factors that could affect the distribution of a plant species in a habitat.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75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 how a quadrat could be used to investigate the distribution of a plant species in two areas.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43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it important that the quadrats are placed randomly?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16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transect may be used when investigating</a:t>
                      </a:r>
                      <a:r>
                        <a:rPr lang="en-GB" sz="1600" baseline="0" dirty="0" smtClean="0"/>
                        <a:t> distribution.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2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Explain how you could use the</a:t>
                      </a:r>
                      <a:r>
                        <a:rPr lang="en-GB" sz="1600" baseline="0" dirty="0" smtClean="0"/>
                        <a:t> mean value of plants in a quadrat to estimate the population in an area.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30172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79881"/>
              </p:ext>
            </p:extLst>
          </p:nvPr>
        </p:nvGraphicFramePr>
        <p:xfrm>
          <a:off x="2999874" y="290094"/>
          <a:ext cx="241032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326">
                  <a:extLst>
                    <a:ext uri="{9D8B030D-6E8A-4147-A177-3AD203B41FA5}">
                      <a16:colId xmlns:a16="http://schemas.microsoft.com/office/drawing/2014/main" val="41996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the population size of a common species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habitat. 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95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State</a:t>
                      </a:r>
                      <a:r>
                        <a:rPr lang="en-GB" sz="1600" baseline="0" dirty="0" smtClean="0"/>
                        <a:t> 3 environmental factors that could affect the distribution of a plant species in a habitat.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75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 how a quadrat could be used to investigate the distribution of a plant species in two areas.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43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it important that the quadrats are placed randomly?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16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transect may be used when investigating</a:t>
                      </a:r>
                      <a:r>
                        <a:rPr lang="en-GB" sz="1600" baseline="0" dirty="0" smtClean="0"/>
                        <a:t> distribution.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2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Explain how you could use the</a:t>
                      </a:r>
                      <a:r>
                        <a:rPr lang="en-GB" sz="1600" baseline="0" dirty="0" smtClean="0"/>
                        <a:t> mean value of plants in a quadrat to estimate the population in an area.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30172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00454"/>
              </p:ext>
            </p:extLst>
          </p:nvPr>
        </p:nvGraphicFramePr>
        <p:xfrm>
          <a:off x="5727032" y="266030"/>
          <a:ext cx="241032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326">
                  <a:extLst>
                    <a:ext uri="{9D8B030D-6E8A-4147-A177-3AD203B41FA5}">
                      <a16:colId xmlns:a16="http://schemas.microsoft.com/office/drawing/2014/main" val="41996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the population size of a common species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habitat. 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95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State</a:t>
                      </a:r>
                      <a:r>
                        <a:rPr lang="en-GB" sz="1600" baseline="0" dirty="0" smtClean="0"/>
                        <a:t> 3 environmental factors that could affect the distribution of a plant species in a habitat.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75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 how a quadrat could be used to investigate the distribution of a plant species in two areas.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43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it important that the quadrats are placed randomly?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16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transect may be used when investigating</a:t>
                      </a:r>
                      <a:r>
                        <a:rPr lang="en-GB" sz="1600" baseline="0" dirty="0" smtClean="0"/>
                        <a:t> distribution.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2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Explain how you could use the</a:t>
                      </a:r>
                      <a:r>
                        <a:rPr lang="en-GB" sz="1600" baseline="0" dirty="0" smtClean="0"/>
                        <a:t> mean value of plants in a quadrat to estimate the population in an area.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301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73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2145</Words>
  <Application>Microsoft Office PowerPoint</Application>
  <PresentationFormat>On-screen Show (4:3)</PresentationFormat>
  <Paragraphs>171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25</cp:revision>
  <dcterms:created xsi:type="dcterms:W3CDTF">2018-04-20T18:16:27Z</dcterms:created>
  <dcterms:modified xsi:type="dcterms:W3CDTF">2018-04-21T17:23:19Z</dcterms:modified>
</cp:coreProperties>
</file>