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0" r:id="rId3"/>
    <p:sldId id="261" r:id="rId4"/>
    <p:sldId id="262" r:id="rId5"/>
    <p:sldId id="263" r:id="rId6"/>
    <p:sldId id="264" r:id="rId7"/>
    <p:sldId id="265" r:id="rId8"/>
    <p:sldId id="266" r:id="rId9"/>
    <p:sldId id="267"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p:scale>
          <a:sx n="70" d="100"/>
          <a:sy n="70" d="100"/>
        </p:scale>
        <p:origin x="996" y="7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47A9925-4810-4711-BC5F-27780C531248}" type="datetimeFigureOut">
              <a:rPr lang="en-GB" smtClean="0"/>
              <a:t>12/04/2018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5A5ED3F-3479-4940-93AA-0E7FA0982885}" type="slidenum">
              <a:rPr lang="en-GB" smtClean="0"/>
              <a:t>‹#›</a:t>
            </a:fld>
            <a:endParaRPr lang="en-GB"/>
          </a:p>
        </p:txBody>
      </p:sp>
    </p:spTree>
    <p:extLst>
      <p:ext uri="{BB962C8B-B14F-4D97-AF65-F5344CB8AC3E}">
        <p14:creationId xmlns:p14="http://schemas.microsoft.com/office/powerpoint/2010/main" val="3361638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47A9925-4810-4711-BC5F-27780C531248}" type="datetimeFigureOut">
              <a:rPr lang="en-GB" smtClean="0"/>
              <a:t>12/04/2018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5A5ED3F-3479-4940-93AA-0E7FA0982885}" type="slidenum">
              <a:rPr lang="en-GB" smtClean="0"/>
              <a:t>‹#›</a:t>
            </a:fld>
            <a:endParaRPr lang="en-GB"/>
          </a:p>
        </p:txBody>
      </p:sp>
    </p:spTree>
    <p:extLst>
      <p:ext uri="{BB962C8B-B14F-4D97-AF65-F5344CB8AC3E}">
        <p14:creationId xmlns:p14="http://schemas.microsoft.com/office/powerpoint/2010/main" val="2026437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47A9925-4810-4711-BC5F-27780C531248}" type="datetimeFigureOut">
              <a:rPr lang="en-GB" smtClean="0"/>
              <a:t>12/04/2018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5A5ED3F-3479-4940-93AA-0E7FA0982885}" type="slidenum">
              <a:rPr lang="en-GB" smtClean="0"/>
              <a:t>‹#›</a:t>
            </a:fld>
            <a:endParaRPr lang="en-GB"/>
          </a:p>
        </p:txBody>
      </p:sp>
    </p:spTree>
    <p:extLst>
      <p:ext uri="{BB962C8B-B14F-4D97-AF65-F5344CB8AC3E}">
        <p14:creationId xmlns:p14="http://schemas.microsoft.com/office/powerpoint/2010/main" val="1597176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47A9925-4810-4711-BC5F-27780C531248}" type="datetimeFigureOut">
              <a:rPr lang="en-GB" smtClean="0"/>
              <a:t>12/04/2018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5A5ED3F-3479-4940-93AA-0E7FA0982885}" type="slidenum">
              <a:rPr lang="en-GB" smtClean="0"/>
              <a:t>‹#›</a:t>
            </a:fld>
            <a:endParaRPr lang="en-GB"/>
          </a:p>
        </p:txBody>
      </p:sp>
    </p:spTree>
    <p:extLst>
      <p:ext uri="{BB962C8B-B14F-4D97-AF65-F5344CB8AC3E}">
        <p14:creationId xmlns:p14="http://schemas.microsoft.com/office/powerpoint/2010/main" val="2672468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47A9925-4810-4711-BC5F-27780C531248}" type="datetimeFigureOut">
              <a:rPr lang="en-GB" smtClean="0"/>
              <a:t>12/04/2018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5A5ED3F-3479-4940-93AA-0E7FA0982885}" type="slidenum">
              <a:rPr lang="en-GB" smtClean="0"/>
              <a:t>‹#›</a:t>
            </a:fld>
            <a:endParaRPr lang="en-GB"/>
          </a:p>
        </p:txBody>
      </p:sp>
    </p:spTree>
    <p:extLst>
      <p:ext uri="{BB962C8B-B14F-4D97-AF65-F5344CB8AC3E}">
        <p14:creationId xmlns:p14="http://schemas.microsoft.com/office/powerpoint/2010/main" val="2125545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47A9925-4810-4711-BC5F-27780C531248}" type="datetimeFigureOut">
              <a:rPr lang="en-GB" smtClean="0"/>
              <a:t>12/04/2018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5A5ED3F-3479-4940-93AA-0E7FA0982885}" type="slidenum">
              <a:rPr lang="en-GB" smtClean="0"/>
              <a:t>‹#›</a:t>
            </a:fld>
            <a:endParaRPr lang="en-GB"/>
          </a:p>
        </p:txBody>
      </p:sp>
    </p:spTree>
    <p:extLst>
      <p:ext uri="{BB962C8B-B14F-4D97-AF65-F5344CB8AC3E}">
        <p14:creationId xmlns:p14="http://schemas.microsoft.com/office/powerpoint/2010/main" val="4266477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47A9925-4810-4711-BC5F-27780C531248}" type="datetimeFigureOut">
              <a:rPr lang="en-GB" smtClean="0"/>
              <a:t>12/04/2018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5A5ED3F-3479-4940-93AA-0E7FA0982885}" type="slidenum">
              <a:rPr lang="en-GB" smtClean="0"/>
              <a:t>‹#›</a:t>
            </a:fld>
            <a:endParaRPr lang="en-GB"/>
          </a:p>
        </p:txBody>
      </p:sp>
    </p:spTree>
    <p:extLst>
      <p:ext uri="{BB962C8B-B14F-4D97-AF65-F5344CB8AC3E}">
        <p14:creationId xmlns:p14="http://schemas.microsoft.com/office/powerpoint/2010/main" val="2263517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47A9925-4810-4711-BC5F-27780C531248}" type="datetimeFigureOut">
              <a:rPr lang="en-GB" smtClean="0"/>
              <a:t>12/04/2018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5A5ED3F-3479-4940-93AA-0E7FA0982885}" type="slidenum">
              <a:rPr lang="en-GB" smtClean="0"/>
              <a:t>‹#›</a:t>
            </a:fld>
            <a:endParaRPr lang="en-GB"/>
          </a:p>
        </p:txBody>
      </p:sp>
    </p:spTree>
    <p:extLst>
      <p:ext uri="{BB962C8B-B14F-4D97-AF65-F5344CB8AC3E}">
        <p14:creationId xmlns:p14="http://schemas.microsoft.com/office/powerpoint/2010/main" val="1368441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7A9925-4810-4711-BC5F-27780C531248}" type="datetimeFigureOut">
              <a:rPr lang="en-GB" smtClean="0"/>
              <a:t>12/04/2018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5A5ED3F-3479-4940-93AA-0E7FA0982885}" type="slidenum">
              <a:rPr lang="en-GB" smtClean="0"/>
              <a:t>‹#›</a:t>
            </a:fld>
            <a:endParaRPr lang="en-GB"/>
          </a:p>
        </p:txBody>
      </p:sp>
    </p:spTree>
    <p:extLst>
      <p:ext uri="{BB962C8B-B14F-4D97-AF65-F5344CB8AC3E}">
        <p14:creationId xmlns:p14="http://schemas.microsoft.com/office/powerpoint/2010/main" val="2169972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47A9925-4810-4711-BC5F-27780C531248}" type="datetimeFigureOut">
              <a:rPr lang="en-GB" smtClean="0"/>
              <a:t>12/04/2018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5A5ED3F-3479-4940-93AA-0E7FA0982885}" type="slidenum">
              <a:rPr lang="en-GB" smtClean="0"/>
              <a:t>‹#›</a:t>
            </a:fld>
            <a:endParaRPr lang="en-GB"/>
          </a:p>
        </p:txBody>
      </p:sp>
    </p:spTree>
    <p:extLst>
      <p:ext uri="{BB962C8B-B14F-4D97-AF65-F5344CB8AC3E}">
        <p14:creationId xmlns:p14="http://schemas.microsoft.com/office/powerpoint/2010/main" val="42446776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47A9925-4810-4711-BC5F-27780C531248}" type="datetimeFigureOut">
              <a:rPr lang="en-GB" smtClean="0"/>
              <a:t>12/04/2018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5A5ED3F-3479-4940-93AA-0E7FA0982885}" type="slidenum">
              <a:rPr lang="en-GB" smtClean="0"/>
              <a:t>‹#›</a:t>
            </a:fld>
            <a:endParaRPr lang="en-GB"/>
          </a:p>
        </p:txBody>
      </p:sp>
    </p:spTree>
    <p:extLst>
      <p:ext uri="{BB962C8B-B14F-4D97-AF65-F5344CB8AC3E}">
        <p14:creationId xmlns:p14="http://schemas.microsoft.com/office/powerpoint/2010/main" val="3681636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7A9925-4810-4711-BC5F-27780C531248}" type="datetimeFigureOut">
              <a:rPr lang="en-GB" smtClean="0"/>
              <a:t>12/04/2018</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A5ED3F-3479-4940-93AA-0E7FA0982885}" type="slidenum">
              <a:rPr lang="en-GB" smtClean="0"/>
              <a:t>‹#›</a:t>
            </a:fld>
            <a:endParaRPr lang="en-GB"/>
          </a:p>
        </p:txBody>
      </p:sp>
    </p:spTree>
    <p:extLst>
      <p:ext uri="{BB962C8B-B14F-4D97-AF65-F5344CB8AC3E}">
        <p14:creationId xmlns:p14="http://schemas.microsoft.com/office/powerpoint/2010/main" val="21915100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4.pn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11.png"/><Relationship Id="rId2" Type="http://schemas.openxmlformats.org/officeDocument/2006/relationships/image" Target="../media/image9.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2.png"/><Relationship Id="rId7" Type="http://schemas.openxmlformats.org/officeDocument/2006/relationships/image" Target="../media/image13.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12.png"/><Relationship Id="rId5" Type="http://schemas.openxmlformats.org/officeDocument/2006/relationships/image" Target="../media/image5.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2.png"/><Relationship Id="rId7" Type="http://schemas.openxmlformats.org/officeDocument/2006/relationships/image" Target="../media/image14.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rot="21359144">
            <a:off x="436326" y="1531166"/>
            <a:ext cx="2459394" cy="155173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smtClean="0">
              <a:solidFill>
                <a:schemeClr val="tx1"/>
              </a:solidFill>
            </a:endParaRPr>
          </a:p>
          <a:p>
            <a:pPr algn="ctr"/>
            <a:r>
              <a:rPr lang="en-GB" sz="2000" dirty="0" smtClean="0">
                <a:solidFill>
                  <a:schemeClr val="tx1"/>
                </a:solidFill>
              </a:rPr>
              <a:t>Define: element, compound, isotope.</a:t>
            </a:r>
            <a:endParaRPr lang="en-GB" sz="2000" dirty="0">
              <a:solidFill>
                <a:schemeClr val="tx1"/>
              </a:solidFill>
            </a:endParaRPr>
          </a:p>
        </p:txBody>
      </p:sp>
      <p:pic>
        <p:nvPicPr>
          <p:cNvPr id="5" name="Picture 25" descr="Illustration of a yellow banan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623974">
            <a:off x="1394504" y="1601841"/>
            <a:ext cx="645857" cy="498661"/>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385028" y="3537342"/>
            <a:ext cx="5798701" cy="32068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dirty="0" smtClean="0">
              <a:solidFill>
                <a:schemeClr val="tx1"/>
              </a:solidFill>
            </a:endParaRPr>
          </a:p>
        </p:txBody>
      </p:sp>
      <p:pic>
        <p:nvPicPr>
          <p:cNvPr id="7" name="Picture 31" descr="Illustration of a watermelon slic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908466">
            <a:off x="426968" y="3609613"/>
            <a:ext cx="570793" cy="397008"/>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rot="21314932">
            <a:off x="3251096" y="1398773"/>
            <a:ext cx="2667955" cy="193073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smtClean="0">
              <a:solidFill>
                <a:schemeClr val="tx1"/>
              </a:solidFill>
            </a:endParaRPr>
          </a:p>
          <a:p>
            <a:pPr algn="ctr"/>
            <a:endParaRPr lang="en-GB" sz="2000" dirty="0" smtClean="0">
              <a:solidFill>
                <a:schemeClr val="tx1"/>
              </a:solidFill>
            </a:endParaRPr>
          </a:p>
          <a:p>
            <a:pPr algn="ctr"/>
            <a:r>
              <a:rPr lang="en-GB" sz="2000" dirty="0" smtClean="0">
                <a:solidFill>
                  <a:schemeClr val="tx1"/>
                </a:solidFill>
              </a:rPr>
              <a:t>State the 3 sub-atomic particles, where they are found, their charge and mass. </a:t>
            </a:r>
            <a:endParaRPr lang="en-GB" sz="2000" dirty="0">
              <a:solidFill>
                <a:schemeClr val="tx1"/>
              </a:solidFill>
            </a:endParaRPr>
          </a:p>
        </p:txBody>
      </p:sp>
      <p:pic>
        <p:nvPicPr>
          <p:cNvPr id="9" name="Picture 21" descr="Illustration of an orange slic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21314932">
            <a:off x="4039585" y="1550099"/>
            <a:ext cx="864170" cy="567041"/>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6496334" y="3622306"/>
            <a:ext cx="2402006" cy="227592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smtClean="0">
              <a:solidFill>
                <a:schemeClr val="tx1"/>
              </a:solidFill>
            </a:endParaRPr>
          </a:p>
          <a:p>
            <a:pPr algn="ctr"/>
            <a:endParaRPr lang="en-GB" sz="2000" dirty="0">
              <a:solidFill>
                <a:schemeClr val="tx1"/>
              </a:solidFill>
            </a:endParaRPr>
          </a:p>
          <a:p>
            <a:pPr algn="ctr"/>
            <a:endParaRPr lang="en-GB" sz="2000" dirty="0" smtClean="0">
              <a:solidFill>
                <a:schemeClr val="tx1"/>
              </a:solidFill>
            </a:endParaRPr>
          </a:p>
          <a:p>
            <a:pPr algn="ctr"/>
            <a:r>
              <a:rPr lang="en-GB" sz="2000" dirty="0" smtClean="0">
                <a:solidFill>
                  <a:schemeClr val="tx1"/>
                </a:solidFill>
              </a:rPr>
              <a:t>Predict the formulae of the following compounds: </a:t>
            </a:r>
          </a:p>
          <a:p>
            <a:pPr algn="ctr"/>
            <a:r>
              <a:rPr lang="en-GB" sz="2000" dirty="0" smtClean="0">
                <a:solidFill>
                  <a:schemeClr val="tx1"/>
                </a:solidFill>
              </a:rPr>
              <a:t>Barium oxide</a:t>
            </a:r>
          </a:p>
          <a:p>
            <a:pPr algn="ctr"/>
            <a:r>
              <a:rPr lang="en-GB" sz="2000" dirty="0" smtClean="0">
                <a:solidFill>
                  <a:schemeClr val="tx1"/>
                </a:solidFill>
              </a:rPr>
              <a:t>Boron oxide</a:t>
            </a:r>
            <a:endParaRPr lang="en-GB" sz="2000" dirty="0">
              <a:solidFill>
                <a:schemeClr val="tx1"/>
              </a:solidFill>
            </a:endParaRPr>
          </a:p>
          <a:p>
            <a:pPr algn="ctr"/>
            <a:endParaRPr lang="en-GB" sz="2000" dirty="0">
              <a:solidFill>
                <a:schemeClr val="tx1"/>
              </a:solidFill>
            </a:endParaRPr>
          </a:p>
        </p:txBody>
      </p:sp>
      <p:pic>
        <p:nvPicPr>
          <p:cNvPr id="11" name="Picture 22" descr="C:\Users\Sue\AppData\Local\Microsoft\Windows\INetCache\IE\84DGYH3T\MC900436911[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305959" y="3775410"/>
            <a:ext cx="563183" cy="492723"/>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2"/>
          <p:cNvSpPr/>
          <p:nvPr/>
        </p:nvSpPr>
        <p:spPr>
          <a:xfrm rot="21028126">
            <a:off x="6341311" y="906912"/>
            <a:ext cx="2533606" cy="21145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smtClean="0">
              <a:solidFill>
                <a:schemeClr val="tx1"/>
              </a:solidFill>
            </a:endParaRPr>
          </a:p>
          <a:p>
            <a:pPr algn="ctr"/>
            <a:endParaRPr lang="en-GB" sz="2000" dirty="0">
              <a:solidFill>
                <a:schemeClr val="tx1"/>
              </a:solidFill>
            </a:endParaRPr>
          </a:p>
          <a:p>
            <a:pPr algn="ctr"/>
            <a:r>
              <a:rPr lang="en-GB" sz="2000" dirty="0">
                <a:solidFill>
                  <a:schemeClr val="tx1"/>
                </a:solidFill>
              </a:rPr>
              <a:t>What information can be gained from the atomic number </a:t>
            </a:r>
            <a:r>
              <a:rPr lang="en-GB" sz="2000" dirty="0" smtClean="0">
                <a:solidFill>
                  <a:schemeClr val="tx1"/>
                </a:solidFill>
              </a:rPr>
              <a:t>and </a:t>
            </a:r>
            <a:r>
              <a:rPr lang="en-GB" sz="2000" dirty="0">
                <a:solidFill>
                  <a:schemeClr val="tx1"/>
                </a:solidFill>
              </a:rPr>
              <a:t>the mass number of an </a:t>
            </a:r>
            <a:r>
              <a:rPr lang="en-GB" sz="2000" dirty="0" smtClean="0">
                <a:solidFill>
                  <a:schemeClr val="tx1"/>
                </a:solidFill>
              </a:rPr>
              <a:t>element</a:t>
            </a:r>
            <a:r>
              <a:rPr lang="en-GB" sz="2000" dirty="0">
                <a:solidFill>
                  <a:schemeClr val="tx1"/>
                </a:solidFill>
              </a:rPr>
              <a:t>?</a:t>
            </a:r>
            <a:endParaRPr lang="en-GB" sz="2000" dirty="0">
              <a:solidFill>
                <a:schemeClr val="tx1"/>
              </a:solidFill>
            </a:endParaRPr>
          </a:p>
        </p:txBody>
      </p:sp>
      <p:pic>
        <p:nvPicPr>
          <p:cNvPr id="14" name="Picture 33" descr="Illustration of strawberries."/>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21028126">
            <a:off x="7078553" y="1098051"/>
            <a:ext cx="758367" cy="452404"/>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78048" y="22723"/>
            <a:ext cx="5146858" cy="1015663"/>
          </a:xfrm>
          <a:prstGeom prst="rect">
            <a:avLst/>
          </a:prstGeom>
          <a:noFill/>
        </p:spPr>
        <p:txBody>
          <a:bodyPr wrap="none" rtlCol="0">
            <a:spAutoFit/>
          </a:bodyPr>
          <a:lstStyle/>
          <a:p>
            <a:r>
              <a:rPr lang="en-GB" sz="6000" b="1" dirty="0" smtClean="0"/>
              <a:t>5 a day revision</a:t>
            </a:r>
            <a:endParaRPr lang="en-GB" sz="6000" b="1" dirty="0"/>
          </a:p>
        </p:txBody>
      </p:sp>
      <p:sp>
        <p:nvSpPr>
          <p:cNvPr id="16" name="TextBox 15"/>
          <p:cNvSpPr txBox="1"/>
          <p:nvPr/>
        </p:nvSpPr>
        <p:spPr>
          <a:xfrm>
            <a:off x="5224906" y="-13316"/>
            <a:ext cx="3948132" cy="615553"/>
          </a:xfrm>
          <a:prstGeom prst="rect">
            <a:avLst/>
          </a:prstGeom>
          <a:noFill/>
        </p:spPr>
        <p:txBody>
          <a:bodyPr wrap="none" rtlCol="0">
            <a:spAutoFit/>
          </a:bodyPr>
          <a:lstStyle/>
          <a:p>
            <a:pPr algn="r"/>
            <a:r>
              <a:rPr lang="en-GB" b="1" dirty="0" smtClean="0"/>
              <a:t>Atomic structure and the Periodic Table</a:t>
            </a:r>
          </a:p>
          <a:p>
            <a:pPr algn="r"/>
            <a:r>
              <a:rPr lang="en-GB" sz="1600" b="1" dirty="0" smtClean="0"/>
              <a:t>Atoms, Elements and Compounds</a:t>
            </a:r>
            <a:endParaRPr lang="en-GB" sz="1600" b="1" dirty="0"/>
          </a:p>
        </p:txBody>
      </p:sp>
      <p:pic>
        <p:nvPicPr>
          <p:cNvPr id="17" name="Picture 16"/>
          <p:cNvPicPr>
            <a:picLocks noChangeAspect="1"/>
          </p:cNvPicPr>
          <p:nvPr/>
        </p:nvPicPr>
        <p:blipFill>
          <a:blip r:embed="rId7"/>
          <a:stretch>
            <a:fillRect/>
          </a:stretch>
        </p:blipFill>
        <p:spPr>
          <a:xfrm>
            <a:off x="1771125" y="3604894"/>
            <a:ext cx="3829050" cy="1419225"/>
          </a:xfrm>
          <a:prstGeom prst="rect">
            <a:avLst/>
          </a:prstGeom>
        </p:spPr>
      </p:pic>
      <p:sp>
        <p:nvSpPr>
          <p:cNvPr id="19" name="TextBox 18"/>
          <p:cNvSpPr txBox="1"/>
          <p:nvPr/>
        </p:nvSpPr>
        <p:spPr>
          <a:xfrm>
            <a:off x="334108" y="5024119"/>
            <a:ext cx="5885714" cy="2031325"/>
          </a:xfrm>
          <a:prstGeom prst="rect">
            <a:avLst/>
          </a:prstGeom>
          <a:noFill/>
        </p:spPr>
        <p:txBody>
          <a:bodyPr wrap="none" rtlCol="0">
            <a:spAutoFit/>
          </a:bodyPr>
          <a:lstStyle/>
          <a:p>
            <a:r>
              <a:rPr lang="en-GB" dirty="0"/>
              <a:t>What is the evidence in the table for each of the following? </a:t>
            </a:r>
          </a:p>
          <a:p>
            <a:pPr marL="285750" indent="-285750">
              <a:buFont typeface="Arial" panose="020B0604020202020204" pitchFamily="34" charset="0"/>
              <a:buChar char="•"/>
            </a:pPr>
            <a:r>
              <a:rPr lang="en-GB" dirty="0"/>
              <a:t>Particle A is an atom. </a:t>
            </a:r>
          </a:p>
          <a:p>
            <a:pPr marL="285750" indent="-285750">
              <a:buFont typeface="Arial" panose="020B0604020202020204" pitchFamily="34" charset="0"/>
              <a:buChar char="•"/>
            </a:pPr>
            <a:r>
              <a:rPr lang="en-GB" dirty="0"/>
              <a:t>A, B, and C are all the same element. </a:t>
            </a:r>
          </a:p>
          <a:p>
            <a:pPr marL="285750" indent="-285750">
              <a:buFont typeface="Arial" panose="020B0604020202020204" pitchFamily="34" charset="0"/>
              <a:buChar char="•"/>
            </a:pPr>
            <a:r>
              <a:rPr lang="en-GB" dirty="0"/>
              <a:t>B is a negative ion. </a:t>
            </a:r>
          </a:p>
          <a:p>
            <a:pPr marL="285750" indent="-285750">
              <a:buFont typeface="Arial" panose="020B0604020202020204" pitchFamily="34" charset="0"/>
              <a:buChar char="•"/>
            </a:pPr>
            <a:r>
              <a:rPr lang="en-GB" dirty="0"/>
              <a:t>A and C are isotopes. </a:t>
            </a:r>
          </a:p>
          <a:p>
            <a:r>
              <a:rPr lang="en-GB" dirty="0"/>
              <a:t>Is this element a metal or a non-metal? Explain your answer. </a:t>
            </a:r>
          </a:p>
          <a:p>
            <a:endParaRPr lang="en-GB" dirty="0"/>
          </a:p>
        </p:txBody>
      </p:sp>
    </p:spTree>
    <p:extLst>
      <p:ext uri="{BB962C8B-B14F-4D97-AF65-F5344CB8AC3E}">
        <p14:creationId xmlns:p14="http://schemas.microsoft.com/office/powerpoint/2010/main" val="4286082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rot="21359144">
            <a:off x="536497" y="1402529"/>
            <a:ext cx="2097576" cy="183058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smtClean="0">
              <a:solidFill>
                <a:schemeClr val="tx1"/>
              </a:solidFill>
            </a:endParaRPr>
          </a:p>
          <a:p>
            <a:pPr algn="ctr"/>
            <a:r>
              <a:rPr lang="en-GB" sz="2000" dirty="0" smtClean="0">
                <a:solidFill>
                  <a:schemeClr val="tx1"/>
                </a:solidFill>
              </a:rPr>
              <a:t>Why is it important to balance equations?</a:t>
            </a:r>
            <a:endParaRPr lang="en-GB" sz="2000" dirty="0">
              <a:solidFill>
                <a:schemeClr val="tx1"/>
              </a:solidFill>
            </a:endParaRPr>
          </a:p>
        </p:txBody>
      </p:sp>
      <p:pic>
        <p:nvPicPr>
          <p:cNvPr id="5" name="Picture 25" descr="Illustration of a yellow banan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623974">
            <a:off x="1339243" y="1467696"/>
            <a:ext cx="492085" cy="37993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190709" y="3473361"/>
            <a:ext cx="3341737" cy="18925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solidFill>
                  <a:schemeClr val="tx1"/>
                </a:solidFill>
              </a:rPr>
              <a:t>Balance: </a:t>
            </a:r>
          </a:p>
          <a:p>
            <a:pPr algn="ctr"/>
            <a:r>
              <a:rPr lang="en-GB" sz="2000" dirty="0" smtClean="0">
                <a:solidFill>
                  <a:schemeClr val="tx1"/>
                </a:solidFill>
              </a:rPr>
              <a:t>CH</a:t>
            </a:r>
            <a:r>
              <a:rPr lang="en-GB" sz="2000" baseline="-25000" dirty="0" smtClean="0">
                <a:solidFill>
                  <a:schemeClr val="tx1"/>
                </a:solidFill>
              </a:rPr>
              <a:t>4</a:t>
            </a:r>
            <a:r>
              <a:rPr lang="en-GB" sz="2000" dirty="0" smtClean="0">
                <a:solidFill>
                  <a:schemeClr val="tx1"/>
                </a:solidFill>
              </a:rPr>
              <a:t> + O</a:t>
            </a:r>
            <a:r>
              <a:rPr lang="en-GB" sz="2000" baseline="-25000" dirty="0" smtClean="0">
                <a:solidFill>
                  <a:schemeClr val="tx1"/>
                </a:solidFill>
              </a:rPr>
              <a:t>2</a:t>
            </a:r>
            <a:r>
              <a:rPr lang="en-GB" sz="2000" dirty="0" smtClean="0">
                <a:solidFill>
                  <a:schemeClr val="tx1"/>
                </a:solidFill>
              </a:rPr>
              <a:t> </a:t>
            </a:r>
            <a:r>
              <a:rPr lang="en-GB" sz="2000" dirty="0" smtClean="0">
                <a:solidFill>
                  <a:schemeClr val="tx1"/>
                </a:solidFill>
                <a:sym typeface="Symbol" panose="05050102010706020507" pitchFamily="18" charset="2"/>
              </a:rPr>
              <a:t> CO</a:t>
            </a:r>
            <a:r>
              <a:rPr lang="en-GB" sz="2000" baseline="-25000" dirty="0" smtClean="0">
                <a:solidFill>
                  <a:schemeClr val="tx1"/>
                </a:solidFill>
                <a:sym typeface="Symbol" panose="05050102010706020507" pitchFamily="18" charset="2"/>
              </a:rPr>
              <a:t>2</a:t>
            </a:r>
            <a:r>
              <a:rPr lang="en-GB" sz="2000" dirty="0" smtClean="0">
                <a:solidFill>
                  <a:schemeClr val="tx1"/>
                </a:solidFill>
                <a:sym typeface="Symbol" panose="05050102010706020507" pitchFamily="18" charset="2"/>
              </a:rPr>
              <a:t> + H</a:t>
            </a:r>
            <a:r>
              <a:rPr lang="en-GB" sz="2000" baseline="-25000" dirty="0" smtClean="0">
                <a:solidFill>
                  <a:schemeClr val="tx1"/>
                </a:solidFill>
                <a:sym typeface="Symbol" panose="05050102010706020507" pitchFamily="18" charset="2"/>
              </a:rPr>
              <a:t>2</a:t>
            </a:r>
            <a:r>
              <a:rPr lang="en-GB" sz="2000" dirty="0" smtClean="0">
                <a:solidFill>
                  <a:schemeClr val="tx1"/>
                </a:solidFill>
                <a:sym typeface="Symbol" panose="05050102010706020507" pitchFamily="18" charset="2"/>
              </a:rPr>
              <a:t>0</a:t>
            </a:r>
          </a:p>
          <a:p>
            <a:pPr algn="ctr"/>
            <a:r>
              <a:rPr lang="en-GB" sz="2000" dirty="0" smtClean="0">
                <a:solidFill>
                  <a:schemeClr val="tx1"/>
                </a:solidFill>
                <a:sym typeface="Symbol" panose="05050102010706020507" pitchFamily="18" charset="2"/>
              </a:rPr>
              <a:t>Ca + H</a:t>
            </a:r>
            <a:r>
              <a:rPr lang="en-GB" sz="2000" baseline="-25000" dirty="0" smtClean="0">
                <a:solidFill>
                  <a:schemeClr val="tx1"/>
                </a:solidFill>
                <a:sym typeface="Symbol" panose="05050102010706020507" pitchFamily="18" charset="2"/>
              </a:rPr>
              <a:t>2</a:t>
            </a:r>
            <a:r>
              <a:rPr lang="en-GB" sz="2000" dirty="0" smtClean="0">
                <a:solidFill>
                  <a:schemeClr val="tx1"/>
                </a:solidFill>
                <a:sym typeface="Symbol" panose="05050102010706020507" pitchFamily="18" charset="2"/>
              </a:rPr>
              <a:t>O  Ca(OH)</a:t>
            </a:r>
            <a:r>
              <a:rPr lang="en-GB" sz="2000" baseline="-25000" dirty="0" smtClean="0">
                <a:solidFill>
                  <a:schemeClr val="tx1"/>
                </a:solidFill>
                <a:sym typeface="Symbol" panose="05050102010706020507" pitchFamily="18" charset="2"/>
              </a:rPr>
              <a:t>2</a:t>
            </a:r>
            <a:r>
              <a:rPr lang="en-GB" sz="2000" dirty="0" smtClean="0">
                <a:solidFill>
                  <a:schemeClr val="tx1"/>
                </a:solidFill>
                <a:sym typeface="Symbol" panose="05050102010706020507" pitchFamily="18" charset="2"/>
              </a:rPr>
              <a:t> + H</a:t>
            </a:r>
            <a:r>
              <a:rPr lang="en-GB" sz="2000" baseline="-25000" dirty="0" smtClean="0">
                <a:solidFill>
                  <a:schemeClr val="tx1"/>
                </a:solidFill>
                <a:sym typeface="Symbol" panose="05050102010706020507" pitchFamily="18" charset="2"/>
              </a:rPr>
              <a:t>2</a:t>
            </a:r>
          </a:p>
          <a:p>
            <a:pPr algn="ctr"/>
            <a:r>
              <a:rPr lang="en-GB" sz="2000" dirty="0" smtClean="0">
                <a:solidFill>
                  <a:schemeClr val="tx1"/>
                </a:solidFill>
                <a:sym typeface="Symbol" panose="05050102010706020507" pitchFamily="18" charset="2"/>
              </a:rPr>
              <a:t>Ca(NO</a:t>
            </a:r>
            <a:r>
              <a:rPr lang="en-GB" sz="2000" baseline="-25000" dirty="0" smtClean="0">
                <a:solidFill>
                  <a:schemeClr val="tx1"/>
                </a:solidFill>
                <a:sym typeface="Symbol" panose="05050102010706020507" pitchFamily="18" charset="2"/>
              </a:rPr>
              <a:t>3</a:t>
            </a:r>
            <a:r>
              <a:rPr lang="en-GB" sz="2000" dirty="0" smtClean="0">
                <a:solidFill>
                  <a:schemeClr val="tx1"/>
                </a:solidFill>
                <a:sym typeface="Symbol" panose="05050102010706020507" pitchFamily="18" charset="2"/>
              </a:rPr>
              <a:t>)</a:t>
            </a:r>
            <a:r>
              <a:rPr lang="en-GB" sz="2000" baseline="-25000" dirty="0" smtClean="0">
                <a:solidFill>
                  <a:schemeClr val="tx1"/>
                </a:solidFill>
                <a:sym typeface="Symbol" panose="05050102010706020507" pitchFamily="18" charset="2"/>
              </a:rPr>
              <a:t>2</a:t>
            </a:r>
            <a:r>
              <a:rPr lang="en-GB" sz="2000" dirty="0" smtClean="0">
                <a:solidFill>
                  <a:schemeClr val="tx1"/>
                </a:solidFill>
                <a:sym typeface="Symbol" panose="05050102010706020507" pitchFamily="18" charset="2"/>
              </a:rPr>
              <a:t> + Na  NaNO</a:t>
            </a:r>
            <a:r>
              <a:rPr lang="en-GB" sz="2000" baseline="-25000" dirty="0" smtClean="0">
                <a:solidFill>
                  <a:schemeClr val="tx1"/>
                </a:solidFill>
                <a:sym typeface="Symbol" panose="05050102010706020507" pitchFamily="18" charset="2"/>
              </a:rPr>
              <a:t>3</a:t>
            </a:r>
            <a:r>
              <a:rPr lang="en-GB" sz="2000" dirty="0" smtClean="0">
                <a:solidFill>
                  <a:schemeClr val="tx1"/>
                </a:solidFill>
                <a:sym typeface="Symbol" panose="05050102010706020507" pitchFamily="18" charset="2"/>
              </a:rPr>
              <a:t> + Ca</a:t>
            </a:r>
          </a:p>
          <a:p>
            <a:pPr algn="ctr"/>
            <a:r>
              <a:rPr lang="en-GB" sz="2000" dirty="0" smtClean="0">
                <a:solidFill>
                  <a:schemeClr val="tx1"/>
                </a:solidFill>
                <a:sym typeface="Symbol" panose="05050102010706020507" pitchFamily="18" charset="2"/>
              </a:rPr>
              <a:t>K + H</a:t>
            </a:r>
            <a:r>
              <a:rPr lang="en-GB" sz="2000" baseline="-25000" dirty="0" smtClean="0">
                <a:solidFill>
                  <a:schemeClr val="tx1"/>
                </a:solidFill>
                <a:sym typeface="Symbol" panose="05050102010706020507" pitchFamily="18" charset="2"/>
              </a:rPr>
              <a:t>2</a:t>
            </a:r>
            <a:r>
              <a:rPr lang="en-GB" sz="2000" dirty="0" smtClean="0">
                <a:solidFill>
                  <a:schemeClr val="tx1"/>
                </a:solidFill>
                <a:sym typeface="Symbol" panose="05050102010706020507" pitchFamily="18" charset="2"/>
              </a:rPr>
              <a:t>O  KOH + H</a:t>
            </a:r>
            <a:r>
              <a:rPr lang="en-GB" sz="2000" baseline="-25000" dirty="0" smtClean="0">
                <a:solidFill>
                  <a:schemeClr val="tx1"/>
                </a:solidFill>
                <a:sym typeface="Symbol" panose="05050102010706020507" pitchFamily="18" charset="2"/>
              </a:rPr>
              <a:t>2</a:t>
            </a:r>
            <a:endParaRPr lang="en-GB" sz="2000" baseline="-25000" dirty="0">
              <a:solidFill>
                <a:schemeClr val="tx1"/>
              </a:solidFill>
            </a:endParaRPr>
          </a:p>
        </p:txBody>
      </p:sp>
      <p:pic>
        <p:nvPicPr>
          <p:cNvPr id="7" name="Picture 31" descr="Illustration of a watermelon slic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908466">
            <a:off x="232651" y="3384062"/>
            <a:ext cx="570793" cy="397008"/>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rot="21314932">
            <a:off x="2941959" y="1049998"/>
            <a:ext cx="3328125" cy="201070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smtClean="0">
              <a:solidFill>
                <a:schemeClr val="tx1"/>
              </a:solidFill>
            </a:endParaRPr>
          </a:p>
          <a:p>
            <a:pPr algn="ctr"/>
            <a:r>
              <a:rPr lang="en-GB" sz="2000" dirty="0" smtClean="0">
                <a:solidFill>
                  <a:schemeClr val="tx1"/>
                </a:solidFill>
              </a:rPr>
              <a:t>Hydrogen and oxygen are formed in a reaction where water splits apart. Give a word equation and a balanced symbol equation. </a:t>
            </a:r>
            <a:endParaRPr lang="en-GB" sz="2000" dirty="0">
              <a:solidFill>
                <a:schemeClr val="tx1"/>
              </a:solidFill>
            </a:endParaRPr>
          </a:p>
        </p:txBody>
      </p:sp>
      <p:pic>
        <p:nvPicPr>
          <p:cNvPr id="9" name="Picture 21" descr="Illustration of an orange slic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21314932">
            <a:off x="3986050" y="1106258"/>
            <a:ext cx="645743" cy="423716"/>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3721395" y="3231123"/>
            <a:ext cx="5188689" cy="332916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smtClean="0">
                <a:solidFill>
                  <a:schemeClr val="tx1"/>
                </a:solidFill>
              </a:rPr>
              <a:t>The formulae of compounds W, X and Y are shown. </a:t>
            </a:r>
          </a:p>
          <a:p>
            <a:pPr lvl="1"/>
            <a:r>
              <a:rPr lang="en-GB" dirty="0" smtClean="0">
                <a:solidFill>
                  <a:schemeClr val="tx1"/>
                </a:solidFill>
              </a:rPr>
              <a:t>W:CuSO</a:t>
            </a:r>
            <a:r>
              <a:rPr lang="en-GB" baseline="-25000" dirty="0" smtClean="0">
                <a:solidFill>
                  <a:schemeClr val="tx1"/>
                </a:solidFill>
              </a:rPr>
              <a:t>4</a:t>
            </a:r>
            <a:r>
              <a:rPr lang="en-GB" dirty="0" smtClean="0">
                <a:solidFill>
                  <a:schemeClr val="tx1"/>
                </a:solidFill>
              </a:rPr>
              <a:t>.5H</a:t>
            </a:r>
            <a:r>
              <a:rPr lang="en-GB" baseline="-25000" dirty="0" smtClean="0">
                <a:solidFill>
                  <a:schemeClr val="tx1"/>
                </a:solidFill>
              </a:rPr>
              <a:t>2</a:t>
            </a:r>
            <a:r>
              <a:rPr lang="en-GB" dirty="0" smtClean="0">
                <a:solidFill>
                  <a:schemeClr val="tx1"/>
                </a:solidFill>
              </a:rPr>
              <a:t>O</a:t>
            </a:r>
          </a:p>
          <a:p>
            <a:pPr lvl="1"/>
            <a:r>
              <a:rPr lang="en-GB" dirty="0" smtClean="0">
                <a:solidFill>
                  <a:schemeClr val="tx1"/>
                </a:solidFill>
              </a:rPr>
              <a:t>X: MgSO</a:t>
            </a:r>
            <a:r>
              <a:rPr lang="en-GB" baseline="-25000" dirty="0" smtClean="0">
                <a:solidFill>
                  <a:schemeClr val="tx1"/>
                </a:solidFill>
              </a:rPr>
              <a:t>4</a:t>
            </a:r>
            <a:r>
              <a:rPr lang="en-GB" dirty="0" smtClean="0">
                <a:solidFill>
                  <a:schemeClr val="tx1"/>
                </a:solidFill>
              </a:rPr>
              <a:t>.7H</a:t>
            </a:r>
            <a:r>
              <a:rPr lang="en-GB" baseline="-25000" dirty="0" smtClean="0">
                <a:solidFill>
                  <a:schemeClr val="tx1"/>
                </a:solidFill>
              </a:rPr>
              <a:t>2</a:t>
            </a:r>
            <a:r>
              <a:rPr lang="en-GB" dirty="0" smtClean="0">
                <a:solidFill>
                  <a:schemeClr val="tx1"/>
                </a:solidFill>
              </a:rPr>
              <a:t>O</a:t>
            </a:r>
          </a:p>
          <a:p>
            <a:pPr lvl="1"/>
            <a:r>
              <a:rPr lang="en-GB" dirty="0" smtClean="0">
                <a:solidFill>
                  <a:schemeClr val="tx1"/>
                </a:solidFill>
              </a:rPr>
              <a:t>Y: Cu(NO</a:t>
            </a:r>
            <a:r>
              <a:rPr lang="en-GB" baseline="-25000" dirty="0" smtClean="0">
                <a:solidFill>
                  <a:schemeClr val="tx1"/>
                </a:solidFill>
              </a:rPr>
              <a:t>3</a:t>
            </a:r>
            <a:r>
              <a:rPr lang="en-GB" dirty="0" smtClean="0">
                <a:solidFill>
                  <a:schemeClr val="tx1"/>
                </a:solidFill>
              </a:rPr>
              <a:t>)</a:t>
            </a:r>
            <a:r>
              <a:rPr lang="en-GB" baseline="-25000" dirty="0" smtClean="0">
                <a:solidFill>
                  <a:schemeClr val="tx1"/>
                </a:solidFill>
              </a:rPr>
              <a:t>2</a:t>
            </a:r>
            <a:r>
              <a:rPr lang="en-GB" dirty="0" smtClean="0">
                <a:solidFill>
                  <a:schemeClr val="tx1"/>
                </a:solidFill>
              </a:rPr>
              <a:t>.6H</a:t>
            </a:r>
            <a:r>
              <a:rPr lang="en-GB" baseline="-25000" dirty="0" smtClean="0">
                <a:solidFill>
                  <a:schemeClr val="tx1"/>
                </a:solidFill>
              </a:rPr>
              <a:t>2</a:t>
            </a:r>
            <a:r>
              <a:rPr lang="en-GB" dirty="0" smtClean="0">
                <a:solidFill>
                  <a:schemeClr val="tx1"/>
                </a:solidFill>
              </a:rPr>
              <a:t>O</a:t>
            </a:r>
          </a:p>
          <a:p>
            <a:r>
              <a:rPr lang="en-GB" dirty="0" smtClean="0">
                <a:solidFill>
                  <a:schemeClr val="tx1"/>
                </a:solidFill>
              </a:rPr>
              <a:t>Which statement is correct?</a:t>
            </a:r>
          </a:p>
          <a:p>
            <a:pPr lvl="1"/>
            <a:r>
              <a:rPr lang="en-GB" dirty="0">
                <a:solidFill>
                  <a:schemeClr val="tx1"/>
                </a:solidFill>
              </a:rPr>
              <a:t>A. W contains twice as many hydrogen atoms as oxygen atoms.</a:t>
            </a:r>
          </a:p>
          <a:p>
            <a:pPr lvl="1"/>
            <a:r>
              <a:rPr lang="en-GB" dirty="0">
                <a:solidFill>
                  <a:schemeClr val="tx1"/>
                </a:solidFill>
              </a:rPr>
              <a:t>B. X contains the most oxygen atoms. </a:t>
            </a:r>
          </a:p>
          <a:p>
            <a:pPr lvl="1"/>
            <a:r>
              <a:rPr lang="en-GB" dirty="0">
                <a:solidFill>
                  <a:schemeClr val="tx1"/>
                </a:solidFill>
              </a:rPr>
              <a:t>C. Y contains the most hydrogen atoms.</a:t>
            </a:r>
          </a:p>
          <a:p>
            <a:pPr lvl="1"/>
            <a:r>
              <a:rPr lang="en-GB" dirty="0">
                <a:solidFill>
                  <a:schemeClr val="tx1"/>
                </a:solidFill>
              </a:rPr>
              <a:t>D. Y contains the same number of hydrogen and oxygen atoms. </a:t>
            </a:r>
          </a:p>
        </p:txBody>
      </p:sp>
      <p:pic>
        <p:nvPicPr>
          <p:cNvPr id="11" name="Picture 22" descr="C:\Users\Sue\AppData\Local\Microsoft\Windows\INetCache\IE\84DGYH3T\MC900436911[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879037">
            <a:off x="8092877" y="3766177"/>
            <a:ext cx="563183" cy="492723"/>
          </a:xfrm>
          <a:prstGeom prst="rect">
            <a:avLst/>
          </a:prstGeom>
          <a:noFill/>
          <a:extLst>
            <a:ext uri="{909E8E84-426E-40DD-AFC4-6F175D3DCCD1}">
              <a14:hiddenFill xmlns:a14="http://schemas.microsoft.com/office/drawing/2010/main">
                <a:solidFill>
                  <a:srgbClr val="FFFFFF"/>
                </a:solidFill>
              </a14:hiddenFill>
            </a:ext>
          </a:extLst>
        </p:spPr>
      </p:pic>
      <p:grpSp>
        <p:nvGrpSpPr>
          <p:cNvPr id="12" name="Group 11"/>
          <p:cNvGrpSpPr/>
          <p:nvPr/>
        </p:nvGrpSpPr>
        <p:grpSpPr>
          <a:xfrm rot="21028126">
            <a:off x="6613451" y="906139"/>
            <a:ext cx="2187649" cy="2116256"/>
            <a:chOff x="2264460" y="4213441"/>
            <a:chExt cx="2187649" cy="2116256"/>
          </a:xfrm>
        </p:grpSpPr>
        <p:sp>
          <p:nvSpPr>
            <p:cNvPr id="13" name="Rectangle 12"/>
            <p:cNvSpPr/>
            <p:nvPr/>
          </p:nvSpPr>
          <p:spPr>
            <a:xfrm rot="571874">
              <a:off x="2264460" y="4213441"/>
              <a:ext cx="2187649" cy="21162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smtClean="0">
                <a:solidFill>
                  <a:schemeClr val="tx1"/>
                </a:solidFill>
              </a:endParaRPr>
            </a:p>
            <a:p>
              <a:pPr algn="ctr"/>
              <a:r>
                <a:rPr lang="en-GB" sz="2000" dirty="0" smtClean="0">
                  <a:solidFill>
                    <a:schemeClr val="tx1"/>
                  </a:solidFill>
                </a:rPr>
                <a:t>Iron forms an oxide with the formula Fe</a:t>
              </a:r>
              <a:r>
                <a:rPr lang="en-GB" sz="2000" baseline="-25000" dirty="0" smtClean="0">
                  <a:solidFill>
                    <a:schemeClr val="tx1"/>
                  </a:solidFill>
                </a:rPr>
                <a:t>2</a:t>
              </a:r>
              <a:r>
                <a:rPr lang="en-GB" sz="2000" dirty="0" smtClean="0">
                  <a:solidFill>
                    <a:schemeClr val="tx1"/>
                  </a:solidFill>
                </a:rPr>
                <a:t>O</a:t>
              </a:r>
              <a:r>
                <a:rPr lang="en-GB" sz="2000" baseline="-25000" dirty="0" smtClean="0">
                  <a:solidFill>
                    <a:schemeClr val="tx1"/>
                  </a:solidFill>
                </a:rPr>
                <a:t>3</a:t>
              </a:r>
              <a:r>
                <a:rPr lang="en-GB" sz="2000" dirty="0" smtClean="0">
                  <a:solidFill>
                    <a:schemeClr val="tx1"/>
                  </a:solidFill>
                </a:rPr>
                <a:t>. What is the RFM of this compound?</a:t>
              </a:r>
              <a:endParaRPr lang="en-GB" sz="2000" dirty="0">
                <a:solidFill>
                  <a:schemeClr val="tx1"/>
                </a:solidFill>
              </a:endParaRPr>
            </a:p>
          </p:txBody>
        </p:sp>
        <p:pic>
          <p:nvPicPr>
            <p:cNvPr id="14" name="Picture 33" descr="Illustration of strawberries."/>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143272" y="4236647"/>
              <a:ext cx="637397" cy="526982"/>
            </a:xfrm>
            <a:prstGeom prst="rect">
              <a:avLst/>
            </a:prstGeom>
            <a:noFill/>
            <a:extLst>
              <a:ext uri="{909E8E84-426E-40DD-AFC4-6F175D3DCCD1}">
                <a14:hiddenFill xmlns:a14="http://schemas.microsoft.com/office/drawing/2010/main">
                  <a:solidFill>
                    <a:srgbClr val="FFFFFF"/>
                  </a:solidFill>
                </a14:hiddenFill>
              </a:ext>
            </a:extLst>
          </p:spPr>
        </p:pic>
      </p:grpSp>
      <p:sp>
        <p:nvSpPr>
          <p:cNvPr id="15" name="TextBox 14"/>
          <p:cNvSpPr txBox="1"/>
          <p:nvPr/>
        </p:nvSpPr>
        <p:spPr>
          <a:xfrm>
            <a:off x="78048" y="22723"/>
            <a:ext cx="5146858" cy="1015663"/>
          </a:xfrm>
          <a:prstGeom prst="rect">
            <a:avLst/>
          </a:prstGeom>
          <a:noFill/>
        </p:spPr>
        <p:txBody>
          <a:bodyPr wrap="none" rtlCol="0">
            <a:spAutoFit/>
          </a:bodyPr>
          <a:lstStyle/>
          <a:p>
            <a:r>
              <a:rPr lang="en-GB" sz="6000" b="1" dirty="0" smtClean="0"/>
              <a:t>5 a day revision</a:t>
            </a:r>
            <a:endParaRPr lang="en-GB" sz="6000" b="1" dirty="0"/>
          </a:p>
        </p:txBody>
      </p:sp>
      <p:sp>
        <p:nvSpPr>
          <p:cNvPr id="16" name="TextBox 15"/>
          <p:cNvSpPr txBox="1"/>
          <p:nvPr/>
        </p:nvSpPr>
        <p:spPr>
          <a:xfrm>
            <a:off x="5224906" y="-13316"/>
            <a:ext cx="3948132" cy="615553"/>
          </a:xfrm>
          <a:prstGeom prst="rect">
            <a:avLst/>
          </a:prstGeom>
          <a:noFill/>
        </p:spPr>
        <p:txBody>
          <a:bodyPr wrap="none" rtlCol="0">
            <a:spAutoFit/>
          </a:bodyPr>
          <a:lstStyle/>
          <a:p>
            <a:pPr algn="r"/>
            <a:r>
              <a:rPr lang="en-GB" b="1" dirty="0" smtClean="0"/>
              <a:t>Atomic structure and the Periodic Table</a:t>
            </a:r>
          </a:p>
          <a:p>
            <a:pPr algn="r"/>
            <a:r>
              <a:rPr lang="en-GB" sz="1600" b="1" dirty="0" smtClean="0"/>
              <a:t>Formulae, e</a:t>
            </a:r>
            <a:r>
              <a:rPr lang="en-GB" sz="1600" b="1" dirty="0" smtClean="0"/>
              <a:t>quations and RFM</a:t>
            </a:r>
            <a:endParaRPr lang="en-GB" sz="1600" b="1" dirty="0"/>
          </a:p>
        </p:txBody>
      </p:sp>
    </p:spTree>
    <p:extLst>
      <p:ext uri="{BB962C8B-B14F-4D97-AF65-F5344CB8AC3E}">
        <p14:creationId xmlns:p14="http://schemas.microsoft.com/office/powerpoint/2010/main" val="2602318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1209" y="1314100"/>
            <a:ext cx="3071267" cy="266201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smtClean="0">
                <a:solidFill>
                  <a:schemeClr val="tx1"/>
                </a:solidFill>
              </a:rPr>
              <a:t>Choose the most suitable technique to separate:</a:t>
            </a:r>
          </a:p>
          <a:p>
            <a:pPr marL="285750" indent="-285750">
              <a:buFont typeface="Arial" panose="020B0604020202020204" pitchFamily="34" charset="0"/>
              <a:buChar char="•"/>
            </a:pPr>
            <a:r>
              <a:rPr lang="en-GB" dirty="0" smtClean="0">
                <a:solidFill>
                  <a:schemeClr val="tx1"/>
                </a:solidFill>
              </a:rPr>
              <a:t>Water from sea-water</a:t>
            </a:r>
          </a:p>
          <a:p>
            <a:pPr marL="285750" indent="-285750">
              <a:buFont typeface="Arial" panose="020B0604020202020204" pitchFamily="34" charset="0"/>
              <a:buChar char="•"/>
            </a:pPr>
            <a:r>
              <a:rPr lang="en-GB" dirty="0" smtClean="0">
                <a:solidFill>
                  <a:schemeClr val="tx1"/>
                </a:solidFill>
              </a:rPr>
              <a:t>Iron filings from a mixture of iron filings and water</a:t>
            </a:r>
          </a:p>
          <a:p>
            <a:pPr marL="285750" indent="-285750">
              <a:buFont typeface="Arial" panose="020B0604020202020204" pitchFamily="34" charset="0"/>
              <a:buChar char="•"/>
            </a:pPr>
            <a:r>
              <a:rPr lang="en-GB" dirty="0" smtClean="0">
                <a:solidFill>
                  <a:schemeClr val="tx1"/>
                </a:solidFill>
              </a:rPr>
              <a:t>Ethanol from a mixture of ethanol and propanol</a:t>
            </a:r>
          </a:p>
        </p:txBody>
      </p:sp>
      <p:pic>
        <p:nvPicPr>
          <p:cNvPr id="5" name="Picture 25" descr="Illustration of a yellow banan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623974">
            <a:off x="2670081" y="1419638"/>
            <a:ext cx="470150" cy="362999"/>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195644" y="4241547"/>
            <a:ext cx="3376964" cy="209242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Describe how to produce a sample of copper </a:t>
            </a:r>
            <a:r>
              <a:rPr lang="en-GB" dirty="0" err="1" smtClean="0">
                <a:solidFill>
                  <a:schemeClr val="tx1"/>
                </a:solidFill>
              </a:rPr>
              <a:t>sulfate</a:t>
            </a:r>
            <a:r>
              <a:rPr lang="en-GB" dirty="0" smtClean="0">
                <a:solidFill>
                  <a:schemeClr val="tx1"/>
                </a:solidFill>
              </a:rPr>
              <a:t> crystals from copper oxide. You should include details of the equipment, method and safety precautions. </a:t>
            </a:r>
            <a:endParaRPr lang="en-GB" dirty="0">
              <a:solidFill>
                <a:schemeClr val="tx1"/>
              </a:solidFill>
            </a:endParaRPr>
          </a:p>
        </p:txBody>
      </p:sp>
      <p:pic>
        <p:nvPicPr>
          <p:cNvPr id="7" name="Picture 31" descr="Illustration of a watermelon slic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908466">
            <a:off x="2939308" y="4121313"/>
            <a:ext cx="570793" cy="397008"/>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3608173" y="1386748"/>
            <a:ext cx="2693773" cy="222624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smtClean="0">
              <a:solidFill>
                <a:schemeClr val="tx1"/>
              </a:solidFill>
            </a:endParaRPr>
          </a:p>
          <a:p>
            <a:pPr algn="ctr"/>
            <a:r>
              <a:rPr lang="en-GB" dirty="0" smtClean="0">
                <a:solidFill>
                  <a:schemeClr val="tx1"/>
                </a:solidFill>
              </a:rPr>
              <a:t>A blue solid is soluble in water. What method could be used to obtain the pure solid from an aqueous solution?</a:t>
            </a:r>
            <a:endParaRPr lang="en-GB" dirty="0">
              <a:solidFill>
                <a:schemeClr val="tx1"/>
              </a:solidFill>
            </a:endParaRPr>
          </a:p>
        </p:txBody>
      </p:sp>
      <p:pic>
        <p:nvPicPr>
          <p:cNvPr id="9" name="Picture 21" descr="Illustration of an orange slic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21314932">
            <a:off x="4585353" y="1440095"/>
            <a:ext cx="807913" cy="530127"/>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3726361" y="4023801"/>
            <a:ext cx="5174763" cy="252791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smtClean="0">
              <a:solidFill>
                <a:schemeClr val="tx1"/>
              </a:solidFill>
            </a:endParaRPr>
          </a:p>
          <a:p>
            <a:pPr algn="ctr"/>
            <a:endParaRPr lang="en-GB" sz="2000" dirty="0">
              <a:solidFill>
                <a:schemeClr val="tx1"/>
              </a:solidFill>
            </a:endParaRPr>
          </a:p>
          <a:p>
            <a:pPr algn="ctr"/>
            <a:endParaRPr lang="en-GB" sz="2000" dirty="0">
              <a:solidFill>
                <a:schemeClr val="tx1"/>
              </a:solidFill>
            </a:endParaRPr>
          </a:p>
          <a:p>
            <a:pPr algn="ctr"/>
            <a:endParaRPr lang="en-GB" sz="2000" dirty="0">
              <a:solidFill>
                <a:schemeClr val="tx1"/>
              </a:solidFill>
            </a:endParaRPr>
          </a:p>
        </p:txBody>
      </p:sp>
      <p:pic>
        <p:nvPicPr>
          <p:cNvPr id="11" name="Picture 22" descr="C:\Users\Sue\AppData\Local\Microsoft\Windows\INetCache\IE\84DGYH3T\MC900436911[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741246" y="3799239"/>
            <a:ext cx="563183" cy="492723"/>
          </a:xfrm>
          <a:prstGeom prst="rect">
            <a:avLst/>
          </a:prstGeom>
          <a:noFill/>
          <a:extLst>
            <a:ext uri="{909E8E84-426E-40DD-AFC4-6F175D3DCCD1}">
              <a14:hiddenFill xmlns:a14="http://schemas.microsoft.com/office/drawing/2010/main">
                <a:solidFill>
                  <a:srgbClr val="FFFFFF"/>
                </a:solidFill>
              </a14:hiddenFill>
            </a:ext>
          </a:extLst>
        </p:spPr>
      </p:pic>
      <p:grpSp>
        <p:nvGrpSpPr>
          <p:cNvPr id="12" name="Group 11"/>
          <p:cNvGrpSpPr/>
          <p:nvPr/>
        </p:nvGrpSpPr>
        <p:grpSpPr>
          <a:xfrm rot="21028126">
            <a:off x="6458182" y="1254401"/>
            <a:ext cx="2475836" cy="2566242"/>
            <a:chOff x="2351736" y="4227884"/>
            <a:chExt cx="2185612" cy="2566242"/>
          </a:xfrm>
        </p:grpSpPr>
        <p:sp>
          <p:nvSpPr>
            <p:cNvPr id="13" name="Rectangle 12"/>
            <p:cNvSpPr/>
            <p:nvPr/>
          </p:nvSpPr>
          <p:spPr>
            <a:xfrm rot="571874">
              <a:off x="2351736" y="4227884"/>
              <a:ext cx="2185612" cy="256624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smtClean="0">
                <a:solidFill>
                  <a:schemeClr val="tx1"/>
                </a:solidFill>
              </a:endParaRPr>
            </a:p>
            <a:p>
              <a:pPr algn="ctr"/>
              <a:endParaRPr lang="en-GB" dirty="0">
                <a:solidFill>
                  <a:schemeClr val="tx1"/>
                </a:solidFill>
              </a:endParaRPr>
            </a:p>
            <a:p>
              <a:pPr algn="ctr"/>
              <a:r>
                <a:rPr lang="en-GB" dirty="0" smtClean="0">
                  <a:solidFill>
                    <a:schemeClr val="tx1"/>
                  </a:solidFill>
                </a:rPr>
                <a:t>A mixture of ethanol and methanol are separated by fractional distillation. This method depends on a difference in property X of these two alcohols. What is X?</a:t>
              </a:r>
              <a:endParaRPr lang="en-GB" dirty="0">
                <a:solidFill>
                  <a:schemeClr val="tx1"/>
                </a:solidFill>
              </a:endParaRPr>
            </a:p>
          </p:txBody>
        </p:sp>
        <p:pic>
          <p:nvPicPr>
            <p:cNvPr id="14" name="Picture 33" descr="Illustration of strawberries."/>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188111" y="4238810"/>
              <a:ext cx="693490" cy="573358"/>
            </a:xfrm>
            <a:prstGeom prst="rect">
              <a:avLst/>
            </a:prstGeom>
            <a:noFill/>
            <a:extLst>
              <a:ext uri="{909E8E84-426E-40DD-AFC4-6F175D3DCCD1}">
                <a14:hiddenFill xmlns:a14="http://schemas.microsoft.com/office/drawing/2010/main">
                  <a:solidFill>
                    <a:srgbClr val="FFFFFF"/>
                  </a:solidFill>
                </a14:hiddenFill>
              </a:ext>
            </a:extLst>
          </p:spPr>
        </p:pic>
      </p:grpSp>
      <p:sp>
        <p:nvSpPr>
          <p:cNvPr id="15" name="TextBox 14"/>
          <p:cNvSpPr txBox="1"/>
          <p:nvPr/>
        </p:nvSpPr>
        <p:spPr>
          <a:xfrm>
            <a:off x="78048" y="-102843"/>
            <a:ext cx="5146858" cy="1015663"/>
          </a:xfrm>
          <a:prstGeom prst="rect">
            <a:avLst/>
          </a:prstGeom>
          <a:noFill/>
        </p:spPr>
        <p:txBody>
          <a:bodyPr wrap="none" rtlCol="0">
            <a:spAutoFit/>
          </a:bodyPr>
          <a:lstStyle/>
          <a:p>
            <a:r>
              <a:rPr lang="en-GB" sz="6000" b="1" dirty="0" smtClean="0"/>
              <a:t>5 a day revision</a:t>
            </a:r>
            <a:endParaRPr lang="en-GB" sz="6000" b="1" dirty="0"/>
          </a:p>
        </p:txBody>
      </p:sp>
      <p:sp>
        <p:nvSpPr>
          <p:cNvPr id="16" name="TextBox 15"/>
          <p:cNvSpPr txBox="1"/>
          <p:nvPr/>
        </p:nvSpPr>
        <p:spPr>
          <a:xfrm>
            <a:off x="5224906" y="72367"/>
            <a:ext cx="3948132" cy="615553"/>
          </a:xfrm>
          <a:prstGeom prst="rect">
            <a:avLst/>
          </a:prstGeom>
          <a:noFill/>
        </p:spPr>
        <p:txBody>
          <a:bodyPr wrap="none" rtlCol="0">
            <a:spAutoFit/>
          </a:bodyPr>
          <a:lstStyle/>
          <a:p>
            <a:pPr algn="r"/>
            <a:r>
              <a:rPr lang="en-GB" b="1" dirty="0" smtClean="0"/>
              <a:t>Atomic structure and the Periodic Table</a:t>
            </a:r>
          </a:p>
          <a:p>
            <a:pPr algn="r"/>
            <a:r>
              <a:rPr lang="en-GB" sz="1600" b="1" dirty="0" smtClean="0"/>
              <a:t>Separation techniques</a:t>
            </a:r>
            <a:endParaRPr lang="en-GB" sz="1600" b="1" dirty="0"/>
          </a:p>
        </p:txBody>
      </p:sp>
      <p:pic>
        <p:nvPicPr>
          <p:cNvPr id="25" name="Picture 24"/>
          <p:cNvPicPr>
            <a:picLocks noChangeAspect="1"/>
          </p:cNvPicPr>
          <p:nvPr/>
        </p:nvPicPr>
        <p:blipFill>
          <a:blip r:embed="rId7"/>
          <a:stretch>
            <a:fillRect/>
          </a:stretch>
        </p:blipFill>
        <p:spPr>
          <a:xfrm>
            <a:off x="7534275" y="4067287"/>
            <a:ext cx="1285775" cy="2229463"/>
          </a:xfrm>
          <a:prstGeom prst="rect">
            <a:avLst/>
          </a:prstGeom>
        </p:spPr>
      </p:pic>
      <p:sp>
        <p:nvSpPr>
          <p:cNvPr id="27" name="TextBox 26"/>
          <p:cNvSpPr txBox="1"/>
          <p:nvPr/>
        </p:nvSpPr>
        <p:spPr>
          <a:xfrm>
            <a:off x="3726361" y="4199334"/>
            <a:ext cx="3907446" cy="2585323"/>
          </a:xfrm>
          <a:prstGeom prst="rect">
            <a:avLst/>
          </a:prstGeom>
          <a:noFill/>
        </p:spPr>
        <p:txBody>
          <a:bodyPr wrap="square" rtlCol="0">
            <a:spAutoFit/>
          </a:bodyPr>
          <a:lstStyle/>
          <a:p>
            <a:r>
              <a:rPr lang="en-GB" dirty="0"/>
              <a:t>What method of separation is used to separate the colours present in some fruit sweets?</a:t>
            </a:r>
          </a:p>
          <a:p>
            <a:endParaRPr lang="en-GB" dirty="0"/>
          </a:p>
          <a:p>
            <a:r>
              <a:rPr lang="en-GB" dirty="0"/>
              <a:t>The results obtained for the colours in 2 different sweets, C and D, are shown. What conclusions can you draw about the colours present in sweets C and D? </a:t>
            </a:r>
          </a:p>
          <a:p>
            <a:endParaRPr lang="en-GB" dirty="0"/>
          </a:p>
        </p:txBody>
      </p:sp>
    </p:spTree>
    <p:extLst>
      <p:ext uri="{BB962C8B-B14F-4D97-AF65-F5344CB8AC3E}">
        <p14:creationId xmlns:p14="http://schemas.microsoft.com/office/powerpoint/2010/main" val="2053025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7239" y="1191582"/>
            <a:ext cx="4511363" cy="232954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a:solidFill>
                <a:schemeClr val="tx1"/>
              </a:solidFill>
            </a:endParaRPr>
          </a:p>
        </p:txBody>
      </p:sp>
      <p:pic>
        <p:nvPicPr>
          <p:cNvPr id="5" name="Picture 25" descr="Illustration of a yellow banan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417827">
            <a:off x="2178485" y="1269932"/>
            <a:ext cx="467424" cy="360894"/>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706370" y="4025371"/>
            <a:ext cx="3284025" cy="209242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solidFill>
                  <a:schemeClr val="tx1"/>
                </a:solidFill>
              </a:rPr>
              <a:t>Explain how evidence from Rutherford’s gold foil experiment disproved the plum-pudding model. </a:t>
            </a:r>
            <a:endParaRPr lang="en-GB" sz="2000" dirty="0">
              <a:solidFill>
                <a:schemeClr val="tx1"/>
              </a:solidFill>
            </a:endParaRPr>
          </a:p>
        </p:txBody>
      </p:sp>
      <p:pic>
        <p:nvPicPr>
          <p:cNvPr id="7" name="Picture 31" descr="Illustration of a watermelon slic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908466">
            <a:off x="939381" y="3870347"/>
            <a:ext cx="570793" cy="397008"/>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5074171" y="1320453"/>
            <a:ext cx="1761401" cy="232568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smtClean="0">
              <a:solidFill>
                <a:schemeClr val="tx1"/>
              </a:solidFill>
            </a:endParaRPr>
          </a:p>
          <a:p>
            <a:pPr algn="ctr"/>
            <a:r>
              <a:rPr lang="en-GB" sz="2000" dirty="0" smtClean="0">
                <a:solidFill>
                  <a:schemeClr val="tx1"/>
                </a:solidFill>
              </a:rPr>
              <a:t>Describe the ‘plum-pudding model’ of the atom.</a:t>
            </a:r>
            <a:endParaRPr lang="en-GB" sz="2000" dirty="0">
              <a:solidFill>
                <a:schemeClr val="tx1"/>
              </a:solidFill>
            </a:endParaRPr>
          </a:p>
        </p:txBody>
      </p:sp>
      <p:pic>
        <p:nvPicPr>
          <p:cNvPr id="9" name="Picture 21" descr="Illustration of an orange slic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21443189">
            <a:off x="5563170" y="1486499"/>
            <a:ext cx="809928" cy="531449"/>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4462226" y="4460029"/>
            <a:ext cx="2985290" cy="188164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smtClean="0">
              <a:solidFill>
                <a:schemeClr val="tx1"/>
              </a:solidFill>
            </a:endParaRPr>
          </a:p>
          <a:p>
            <a:pPr algn="ctr"/>
            <a:endParaRPr lang="en-GB" sz="2000" dirty="0">
              <a:solidFill>
                <a:schemeClr val="tx1"/>
              </a:solidFill>
            </a:endParaRPr>
          </a:p>
          <a:p>
            <a:pPr algn="ctr"/>
            <a:endParaRPr lang="en-GB" sz="2000" dirty="0" smtClean="0">
              <a:solidFill>
                <a:schemeClr val="tx1"/>
              </a:solidFill>
            </a:endParaRPr>
          </a:p>
          <a:p>
            <a:pPr algn="ctr"/>
            <a:endParaRPr lang="en-GB" sz="2000" dirty="0">
              <a:solidFill>
                <a:schemeClr val="tx1"/>
              </a:solidFill>
            </a:endParaRPr>
          </a:p>
        </p:txBody>
      </p:sp>
      <p:pic>
        <p:nvPicPr>
          <p:cNvPr id="11" name="Picture 22" descr="C:\Users\Sue\AppData\Local\Microsoft\Windows\INetCache\IE\84DGYH3T\MC900436911[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546677">
            <a:off x="5673279" y="4429367"/>
            <a:ext cx="563183" cy="492723"/>
          </a:xfrm>
          <a:prstGeom prst="rect">
            <a:avLst/>
          </a:prstGeom>
          <a:noFill/>
          <a:extLst>
            <a:ext uri="{909E8E84-426E-40DD-AFC4-6F175D3DCCD1}">
              <a14:hiddenFill xmlns:a14="http://schemas.microsoft.com/office/drawing/2010/main">
                <a:solidFill>
                  <a:srgbClr val="FFFFFF"/>
                </a:solidFill>
              </a14:hiddenFill>
            </a:ext>
          </a:extLst>
        </p:spPr>
      </p:pic>
      <p:grpSp>
        <p:nvGrpSpPr>
          <p:cNvPr id="12" name="Group 11"/>
          <p:cNvGrpSpPr/>
          <p:nvPr/>
        </p:nvGrpSpPr>
        <p:grpSpPr>
          <a:xfrm rot="534724">
            <a:off x="7040310" y="1451443"/>
            <a:ext cx="1975182" cy="2766406"/>
            <a:chOff x="2424113" y="4210050"/>
            <a:chExt cx="1828101" cy="2414550"/>
          </a:xfrm>
        </p:grpSpPr>
        <p:sp>
          <p:nvSpPr>
            <p:cNvPr id="13" name="Rectangle 12"/>
            <p:cNvSpPr/>
            <p:nvPr/>
          </p:nvSpPr>
          <p:spPr>
            <a:xfrm rot="21065276">
              <a:off x="2424113" y="4210050"/>
              <a:ext cx="1828101" cy="24145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smtClean="0">
                <a:solidFill>
                  <a:schemeClr val="tx1"/>
                </a:solidFill>
              </a:endParaRPr>
            </a:p>
            <a:p>
              <a:pPr algn="ctr"/>
              <a:endParaRPr lang="en-GB" sz="2000" dirty="0">
                <a:solidFill>
                  <a:schemeClr val="tx1"/>
                </a:solidFill>
              </a:endParaRPr>
            </a:p>
            <a:p>
              <a:pPr algn="ctr"/>
              <a:r>
                <a:rPr lang="en-US" sz="2000" dirty="0">
                  <a:solidFill>
                    <a:schemeClr val="tx1"/>
                  </a:solidFill>
                </a:rPr>
                <a:t>Compare the position of the subatomic particles in the plum-pudding and nuclear</a:t>
              </a:r>
            </a:p>
            <a:p>
              <a:pPr algn="ctr"/>
              <a:r>
                <a:rPr lang="en-GB" sz="2000" dirty="0">
                  <a:solidFill>
                    <a:schemeClr val="tx1"/>
                  </a:solidFill>
                </a:rPr>
                <a:t>models.</a:t>
              </a:r>
              <a:endParaRPr lang="en-GB" sz="2400" dirty="0">
                <a:solidFill>
                  <a:schemeClr val="tx1"/>
                </a:solidFill>
              </a:endParaRPr>
            </a:p>
          </p:txBody>
        </p:sp>
        <p:pic>
          <p:nvPicPr>
            <p:cNvPr id="14" name="Picture 33" descr="Illustration of strawberries."/>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524985">
              <a:off x="2945660" y="4252400"/>
              <a:ext cx="646587" cy="534580"/>
            </a:xfrm>
            <a:prstGeom prst="rect">
              <a:avLst/>
            </a:prstGeom>
            <a:noFill/>
            <a:extLst>
              <a:ext uri="{909E8E84-426E-40DD-AFC4-6F175D3DCCD1}">
                <a14:hiddenFill xmlns:a14="http://schemas.microsoft.com/office/drawing/2010/main">
                  <a:solidFill>
                    <a:srgbClr val="FFFFFF"/>
                  </a:solidFill>
                </a14:hiddenFill>
              </a:ext>
            </a:extLst>
          </p:spPr>
        </p:pic>
      </p:grpSp>
      <p:sp>
        <p:nvSpPr>
          <p:cNvPr id="15" name="TextBox 14"/>
          <p:cNvSpPr txBox="1"/>
          <p:nvPr/>
        </p:nvSpPr>
        <p:spPr>
          <a:xfrm>
            <a:off x="78048" y="22723"/>
            <a:ext cx="5146858" cy="1015663"/>
          </a:xfrm>
          <a:prstGeom prst="rect">
            <a:avLst/>
          </a:prstGeom>
          <a:noFill/>
        </p:spPr>
        <p:txBody>
          <a:bodyPr wrap="none" rtlCol="0">
            <a:spAutoFit/>
          </a:bodyPr>
          <a:lstStyle/>
          <a:p>
            <a:r>
              <a:rPr lang="en-GB" sz="6000" b="1" dirty="0" smtClean="0"/>
              <a:t>5 a day revision</a:t>
            </a:r>
            <a:endParaRPr lang="en-GB" sz="6000" b="1" dirty="0"/>
          </a:p>
        </p:txBody>
      </p:sp>
      <p:sp>
        <p:nvSpPr>
          <p:cNvPr id="16" name="TextBox 15"/>
          <p:cNvSpPr txBox="1"/>
          <p:nvPr/>
        </p:nvSpPr>
        <p:spPr>
          <a:xfrm>
            <a:off x="5224906" y="-13316"/>
            <a:ext cx="3948132" cy="615553"/>
          </a:xfrm>
          <a:prstGeom prst="rect">
            <a:avLst/>
          </a:prstGeom>
          <a:noFill/>
        </p:spPr>
        <p:txBody>
          <a:bodyPr wrap="none" rtlCol="0">
            <a:spAutoFit/>
          </a:bodyPr>
          <a:lstStyle/>
          <a:p>
            <a:pPr algn="r"/>
            <a:r>
              <a:rPr lang="en-GB" b="1" dirty="0" smtClean="0"/>
              <a:t>Atomic structure and the Periodic Table</a:t>
            </a:r>
          </a:p>
          <a:p>
            <a:pPr algn="r"/>
            <a:r>
              <a:rPr lang="en-GB" sz="1600" b="1" dirty="0" smtClean="0"/>
              <a:t>History of the atom</a:t>
            </a:r>
            <a:endParaRPr lang="en-GB" sz="1600" b="1" dirty="0"/>
          </a:p>
        </p:txBody>
      </p:sp>
      <p:pic>
        <p:nvPicPr>
          <p:cNvPr id="3" name="Picture 2"/>
          <p:cNvPicPr>
            <a:picLocks noChangeAspect="1"/>
          </p:cNvPicPr>
          <p:nvPr/>
        </p:nvPicPr>
        <p:blipFill>
          <a:blip r:embed="rId7"/>
          <a:stretch>
            <a:fillRect/>
          </a:stretch>
        </p:blipFill>
        <p:spPr>
          <a:xfrm>
            <a:off x="428895" y="2005469"/>
            <a:ext cx="4348050" cy="1432880"/>
          </a:xfrm>
          <a:prstGeom prst="rect">
            <a:avLst/>
          </a:prstGeom>
        </p:spPr>
      </p:pic>
      <p:sp>
        <p:nvSpPr>
          <p:cNvPr id="17" name="TextBox 16"/>
          <p:cNvSpPr txBox="1"/>
          <p:nvPr/>
        </p:nvSpPr>
        <p:spPr>
          <a:xfrm flipH="1">
            <a:off x="365424" y="1541489"/>
            <a:ext cx="4089249" cy="400110"/>
          </a:xfrm>
          <a:prstGeom prst="rect">
            <a:avLst/>
          </a:prstGeom>
          <a:noFill/>
        </p:spPr>
        <p:txBody>
          <a:bodyPr wrap="square" rtlCol="0">
            <a:spAutoFit/>
          </a:bodyPr>
          <a:lstStyle/>
          <a:p>
            <a:r>
              <a:rPr lang="en-GB" sz="2000" dirty="0" smtClean="0"/>
              <a:t>Match the scientists and their  ideas. </a:t>
            </a:r>
            <a:endParaRPr lang="en-GB" sz="2000" dirty="0"/>
          </a:p>
        </p:txBody>
      </p:sp>
      <p:sp>
        <p:nvSpPr>
          <p:cNvPr id="18" name="TextBox 17"/>
          <p:cNvSpPr txBox="1"/>
          <p:nvPr/>
        </p:nvSpPr>
        <p:spPr>
          <a:xfrm>
            <a:off x="4385089" y="4871656"/>
            <a:ext cx="3139564" cy="1323439"/>
          </a:xfrm>
          <a:prstGeom prst="rect">
            <a:avLst/>
          </a:prstGeom>
          <a:noFill/>
        </p:spPr>
        <p:txBody>
          <a:bodyPr wrap="square" rtlCol="0">
            <a:spAutoFit/>
          </a:bodyPr>
          <a:lstStyle/>
          <a:p>
            <a:pPr algn="ctr"/>
            <a:r>
              <a:rPr lang="en-GB" sz="2000" dirty="0" smtClean="0"/>
              <a:t>The neutron was the last subatomic particle to be discovered. Suggest a possible reason for this.</a:t>
            </a:r>
            <a:endParaRPr lang="en-GB" sz="2000" dirty="0"/>
          </a:p>
        </p:txBody>
      </p:sp>
    </p:spTree>
    <p:extLst>
      <p:ext uri="{BB962C8B-B14F-4D97-AF65-F5344CB8AC3E}">
        <p14:creationId xmlns:p14="http://schemas.microsoft.com/office/powerpoint/2010/main" val="16315403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rot="21359144">
            <a:off x="456026" y="1530475"/>
            <a:ext cx="2459394" cy="21145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smtClean="0">
              <a:solidFill>
                <a:schemeClr val="tx1"/>
              </a:solidFill>
            </a:endParaRPr>
          </a:p>
          <a:p>
            <a:pPr algn="ctr"/>
            <a:r>
              <a:rPr lang="en-GB" sz="2000" dirty="0" smtClean="0">
                <a:solidFill>
                  <a:schemeClr val="tx1"/>
                </a:solidFill>
              </a:rPr>
              <a:t>How many electrons are allowed in the 1</a:t>
            </a:r>
            <a:r>
              <a:rPr lang="en-GB" sz="2000" baseline="30000" dirty="0" smtClean="0">
                <a:solidFill>
                  <a:schemeClr val="tx1"/>
                </a:solidFill>
              </a:rPr>
              <a:t>st</a:t>
            </a:r>
            <a:r>
              <a:rPr lang="en-GB" sz="2000" dirty="0" smtClean="0">
                <a:solidFill>
                  <a:schemeClr val="tx1"/>
                </a:solidFill>
              </a:rPr>
              <a:t>, 2</a:t>
            </a:r>
            <a:r>
              <a:rPr lang="en-GB" sz="2000" baseline="30000" dirty="0" smtClean="0">
                <a:solidFill>
                  <a:schemeClr val="tx1"/>
                </a:solidFill>
              </a:rPr>
              <a:t>nd</a:t>
            </a:r>
            <a:r>
              <a:rPr lang="en-GB" sz="2000" dirty="0" smtClean="0">
                <a:solidFill>
                  <a:schemeClr val="tx1"/>
                </a:solidFill>
              </a:rPr>
              <a:t> and 3</a:t>
            </a:r>
            <a:r>
              <a:rPr lang="en-GB" sz="2000" baseline="30000" dirty="0" smtClean="0">
                <a:solidFill>
                  <a:schemeClr val="tx1"/>
                </a:solidFill>
              </a:rPr>
              <a:t>rd</a:t>
            </a:r>
            <a:r>
              <a:rPr lang="en-GB" sz="2000" dirty="0" smtClean="0">
                <a:solidFill>
                  <a:schemeClr val="tx1"/>
                </a:solidFill>
              </a:rPr>
              <a:t> shells?</a:t>
            </a:r>
            <a:endParaRPr lang="en-GB" sz="2000" dirty="0">
              <a:solidFill>
                <a:schemeClr val="tx1"/>
              </a:solidFill>
            </a:endParaRPr>
          </a:p>
        </p:txBody>
      </p:sp>
      <p:pic>
        <p:nvPicPr>
          <p:cNvPr id="5" name="Picture 25" descr="Illustration of a yellow banan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623974">
            <a:off x="1394504" y="1601841"/>
            <a:ext cx="645857" cy="498661"/>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461198" y="4206086"/>
            <a:ext cx="3742986" cy="242672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smtClean="0">
              <a:solidFill>
                <a:schemeClr val="tx1"/>
              </a:solidFill>
            </a:endParaRPr>
          </a:p>
          <a:p>
            <a:pPr algn="ctr"/>
            <a:endParaRPr lang="en-GB" sz="2000" dirty="0">
              <a:solidFill>
                <a:schemeClr val="tx1"/>
              </a:solidFill>
            </a:endParaRPr>
          </a:p>
        </p:txBody>
      </p:sp>
      <p:pic>
        <p:nvPicPr>
          <p:cNvPr id="7" name="Picture 31" descr="Illustration of a watermelon slic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908466">
            <a:off x="3184950" y="4224259"/>
            <a:ext cx="570793" cy="397008"/>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rot="21447158">
            <a:off x="3399847" y="1581454"/>
            <a:ext cx="2798575" cy="17811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smtClean="0">
              <a:solidFill>
                <a:schemeClr val="tx1"/>
              </a:solidFill>
            </a:endParaRPr>
          </a:p>
          <a:p>
            <a:pPr algn="ctr"/>
            <a:r>
              <a:rPr lang="en-GB" sz="2000" dirty="0" smtClean="0">
                <a:solidFill>
                  <a:schemeClr val="tx1"/>
                </a:solidFill>
              </a:rPr>
              <a:t>Give the electronic structure of aluminium (atomic number = 13)</a:t>
            </a:r>
            <a:endParaRPr lang="en-GB" sz="2000" dirty="0">
              <a:solidFill>
                <a:schemeClr val="tx1"/>
              </a:solidFill>
            </a:endParaRPr>
          </a:p>
        </p:txBody>
      </p:sp>
      <p:pic>
        <p:nvPicPr>
          <p:cNvPr id="9" name="Picture 21" descr="Illustration of an orange slic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21314932">
            <a:off x="4366237" y="1672770"/>
            <a:ext cx="864170" cy="567041"/>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4413800" y="4029518"/>
            <a:ext cx="4198764" cy="260329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a:solidFill>
                <a:schemeClr val="tx1"/>
              </a:solidFill>
            </a:endParaRPr>
          </a:p>
        </p:txBody>
      </p:sp>
      <p:grpSp>
        <p:nvGrpSpPr>
          <p:cNvPr id="12" name="Group 11"/>
          <p:cNvGrpSpPr/>
          <p:nvPr/>
        </p:nvGrpSpPr>
        <p:grpSpPr>
          <a:xfrm>
            <a:off x="6540025" y="1287054"/>
            <a:ext cx="2358748" cy="2114550"/>
            <a:chOff x="2424113" y="4210050"/>
            <a:chExt cx="1828101" cy="2114550"/>
          </a:xfrm>
        </p:grpSpPr>
        <p:sp>
          <p:nvSpPr>
            <p:cNvPr id="13" name="Rectangle 12"/>
            <p:cNvSpPr/>
            <p:nvPr/>
          </p:nvSpPr>
          <p:spPr>
            <a:xfrm>
              <a:off x="2424113" y="4210050"/>
              <a:ext cx="1828101" cy="21145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smtClean="0">
                <a:solidFill>
                  <a:schemeClr val="tx1"/>
                </a:solidFill>
              </a:endParaRPr>
            </a:p>
            <a:p>
              <a:pPr algn="ctr"/>
              <a:endParaRPr lang="en-GB" sz="2000" dirty="0">
                <a:solidFill>
                  <a:schemeClr val="tx1"/>
                </a:solidFill>
              </a:endParaRPr>
            </a:p>
            <a:p>
              <a:pPr algn="ctr"/>
              <a:r>
                <a:rPr lang="en-US" sz="2000" dirty="0">
                  <a:solidFill>
                    <a:srgbClr val="222222"/>
                  </a:solidFill>
                </a:rPr>
                <a:t>In terms of their electronic structure state why lithium and sodium are both in Group 1. </a:t>
              </a:r>
              <a:r>
                <a:rPr lang="en-GB" sz="2000" dirty="0" smtClean="0">
                  <a:solidFill>
                    <a:schemeClr val="tx1"/>
                  </a:solidFill>
                </a:rPr>
                <a:t> </a:t>
              </a:r>
              <a:endParaRPr lang="en-GB" sz="2000" dirty="0">
                <a:solidFill>
                  <a:schemeClr val="tx1"/>
                </a:solidFill>
              </a:endParaRPr>
            </a:p>
          </p:txBody>
        </p:sp>
        <p:pic>
          <p:nvPicPr>
            <p:cNvPr id="14" name="Picture 33" descr="Illustration of strawberrie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049528" y="4289296"/>
              <a:ext cx="657145" cy="543310"/>
            </a:xfrm>
            <a:prstGeom prst="rect">
              <a:avLst/>
            </a:prstGeom>
            <a:noFill/>
            <a:extLst>
              <a:ext uri="{909E8E84-426E-40DD-AFC4-6F175D3DCCD1}">
                <a14:hiddenFill xmlns:a14="http://schemas.microsoft.com/office/drawing/2010/main">
                  <a:solidFill>
                    <a:srgbClr val="FFFFFF"/>
                  </a:solidFill>
                </a14:hiddenFill>
              </a:ext>
            </a:extLst>
          </p:spPr>
        </p:pic>
      </p:grpSp>
      <p:sp>
        <p:nvSpPr>
          <p:cNvPr id="15" name="TextBox 14"/>
          <p:cNvSpPr txBox="1"/>
          <p:nvPr/>
        </p:nvSpPr>
        <p:spPr>
          <a:xfrm>
            <a:off x="78048" y="22723"/>
            <a:ext cx="5146858" cy="1015663"/>
          </a:xfrm>
          <a:prstGeom prst="rect">
            <a:avLst/>
          </a:prstGeom>
          <a:noFill/>
        </p:spPr>
        <p:txBody>
          <a:bodyPr wrap="none" rtlCol="0">
            <a:spAutoFit/>
          </a:bodyPr>
          <a:lstStyle/>
          <a:p>
            <a:r>
              <a:rPr lang="en-GB" sz="6000" b="1" dirty="0" smtClean="0"/>
              <a:t>5 a day revision</a:t>
            </a:r>
            <a:endParaRPr lang="en-GB" sz="6000" b="1" dirty="0"/>
          </a:p>
        </p:txBody>
      </p:sp>
      <p:sp>
        <p:nvSpPr>
          <p:cNvPr id="16" name="TextBox 15"/>
          <p:cNvSpPr txBox="1"/>
          <p:nvPr/>
        </p:nvSpPr>
        <p:spPr>
          <a:xfrm>
            <a:off x="5224906" y="-13316"/>
            <a:ext cx="3948132" cy="615553"/>
          </a:xfrm>
          <a:prstGeom prst="rect">
            <a:avLst/>
          </a:prstGeom>
          <a:noFill/>
        </p:spPr>
        <p:txBody>
          <a:bodyPr wrap="none" rtlCol="0">
            <a:spAutoFit/>
          </a:bodyPr>
          <a:lstStyle/>
          <a:p>
            <a:pPr algn="r"/>
            <a:r>
              <a:rPr lang="en-GB" b="1" dirty="0" smtClean="0"/>
              <a:t>Atomic structure and the Periodic Table</a:t>
            </a:r>
          </a:p>
          <a:p>
            <a:pPr algn="r"/>
            <a:r>
              <a:rPr lang="en-GB" sz="1600" b="1" dirty="0" smtClean="0"/>
              <a:t>Electronic structure</a:t>
            </a:r>
            <a:endParaRPr lang="en-GB" sz="1600" b="1" dirty="0"/>
          </a:p>
        </p:txBody>
      </p:sp>
      <p:pic>
        <p:nvPicPr>
          <p:cNvPr id="2" name="Picture 1"/>
          <p:cNvPicPr>
            <a:picLocks noChangeAspect="1"/>
          </p:cNvPicPr>
          <p:nvPr/>
        </p:nvPicPr>
        <p:blipFill>
          <a:blip r:embed="rId6"/>
          <a:stretch>
            <a:fillRect/>
          </a:stretch>
        </p:blipFill>
        <p:spPr>
          <a:xfrm>
            <a:off x="2146784" y="4644573"/>
            <a:ext cx="2057400" cy="1857375"/>
          </a:xfrm>
          <a:prstGeom prst="rect">
            <a:avLst/>
          </a:prstGeom>
        </p:spPr>
      </p:pic>
      <p:sp>
        <p:nvSpPr>
          <p:cNvPr id="3" name="Rectangle 2"/>
          <p:cNvSpPr/>
          <p:nvPr/>
        </p:nvSpPr>
        <p:spPr>
          <a:xfrm>
            <a:off x="488082" y="4513709"/>
            <a:ext cx="1685586" cy="1938992"/>
          </a:xfrm>
          <a:prstGeom prst="rect">
            <a:avLst/>
          </a:prstGeom>
        </p:spPr>
        <p:txBody>
          <a:bodyPr wrap="square">
            <a:spAutoFit/>
          </a:bodyPr>
          <a:lstStyle/>
          <a:p>
            <a:pPr algn="ctr"/>
            <a:r>
              <a:rPr lang="en-US" sz="2000" dirty="0" smtClean="0">
                <a:solidFill>
                  <a:srgbClr val="222222"/>
                </a:solidFill>
              </a:rPr>
              <a:t>The </a:t>
            </a:r>
            <a:r>
              <a:rPr lang="en-US" sz="2000" dirty="0">
                <a:solidFill>
                  <a:srgbClr val="222222"/>
                </a:solidFill>
              </a:rPr>
              <a:t>electronic structure of a neon atom shown </a:t>
            </a:r>
            <a:r>
              <a:rPr lang="en-US" sz="2000" dirty="0" smtClean="0">
                <a:solidFill>
                  <a:srgbClr val="222222"/>
                </a:solidFill>
              </a:rPr>
              <a:t>is not correct. Explain why. </a:t>
            </a:r>
            <a:endParaRPr lang="en-GB" sz="2000" dirty="0"/>
          </a:p>
        </p:txBody>
      </p:sp>
      <p:pic>
        <p:nvPicPr>
          <p:cNvPr id="17" name="Picture 16"/>
          <p:cNvPicPr>
            <a:picLocks noChangeAspect="1"/>
          </p:cNvPicPr>
          <p:nvPr/>
        </p:nvPicPr>
        <p:blipFill>
          <a:blip r:embed="rId7"/>
          <a:stretch>
            <a:fillRect/>
          </a:stretch>
        </p:blipFill>
        <p:spPr>
          <a:xfrm>
            <a:off x="6236622" y="4454262"/>
            <a:ext cx="2184191" cy="1631231"/>
          </a:xfrm>
          <a:prstGeom prst="rect">
            <a:avLst/>
          </a:prstGeom>
        </p:spPr>
      </p:pic>
      <p:sp>
        <p:nvSpPr>
          <p:cNvPr id="21" name="TextBox 20"/>
          <p:cNvSpPr txBox="1"/>
          <p:nvPr/>
        </p:nvSpPr>
        <p:spPr>
          <a:xfrm flipH="1">
            <a:off x="4413800" y="4224144"/>
            <a:ext cx="1840127" cy="2554545"/>
          </a:xfrm>
          <a:prstGeom prst="rect">
            <a:avLst/>
          </a:prstGeom>
          <a:noFill/>
        </p:spPr>
        <p:txBody>
          <a:bodyPr wrap="square" rtlCol="0">
            <a:spAutoFit/>
          </a:bodyPr>
          <a:lstStyle/>
          <a:p>
            <a:r>
              <a:rPr lang="en-GB" sz="2000" dirty="0"/>
              <a:t>Complete the diagram to show the electronic structure of an aluminium atom. </a:t>
            </a:r>
          </a:p>
          <a:p>
            <a:endParaRPr lang="en-GB" sz="2000" dirty="0"/>
          </a:p>
        </p:txBody>
      </p:sp>
      <p:pic>
        <p:nvPicPr>
          <p:cNvPr id="11" name="Picture 22" descr="C:\Users\Sue\AppData\Local\Microsoft\Windows\INetCache\IE\84DGYH3T\MC900436911[1].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rot="546677">
            <a:off x="7918047" y="4103429"/>
            <a:ext cx="563183" cy="4927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30955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rot="21359144">
            <a:off x="456026" y="1530475"/>
            <a:ext cx="2459394" cy="21145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smtClean="0">
              <a:solidFill>
                <a:schemeClr val="tx1"/>
              </a:solidFill>
            </a:endParaRPr>
          </a:p>
          <a:p>
            <a:pPr algn="ctr"/>
            <a:r>
              <a:rPr lang="en-GB" sz="2000" dirty="0" smtClean="0">
                <a:solidFill>
                  <a:schemeClr val="tx1"/>
                </a:solidFill>
              </a:rPr>
              <a:t>How are elements arranged in the modern periodic table?</a:t>
            </a:r>
            <a:endParaRPr lang="en-GB" sz="2000" dirty="0">
              <a:solidFill>
                <a:schemeClr val="tx1"/>
              </a:solidFill>
            </a:endParaRPr>
          </a:p>
        </p:txBody>
      </p:sp>
      <p:pic>
        <p:nvPicPr>
          <p:cNvPr id="5" name="Picture 25" descr="Illustration of a yellow banan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623974">
            <a:off x="1394504" y="1601841"/>
            <a:ext cx="645857" cy="498661"/>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2080063" y="3928867"/>
            <a:ext cx="3284025" cy="209242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smtClean="0">
              <a:solidFill>
                <a:schemeClr val="tx1"/>
              </a:solidFill>
            </a:endParaRPr>
          </a:p>
          <a:p>
            <a:pPr algn="ctr"/>
            <a:endParaRPr lang="en-GB" sz="2000" dirty="0">
              <a:solidFill>
                <a:schemeClr val="tx1"/>
              </a:solidFill>
            </a:endParaRPr>
          </a:p>
          <a:p>
            <a:pPr algn="ctr"/>
            <a:r>
              <a:rPr lang="en-GB" sz="2000" dirty="0" smtClean="0">
                <a:solidFill>
                  <a:schemeClr val="tx1"/>
                </a:solidFill>
              </a:rPr>
              <a:t>Sodium readily forms 1+ ions. Suggest what ions potassium forms and explain why. </a:t>
            </a:r>
            <a:endParaRPr lang="en-GB" sz="2000" dirty="0">
              <a:solidFill>
                <a:schemeClr val="tx1"/>
              </a:solidFill>
            </a:endParaRPr>
          </a:p>
        </p:txBody>
      </p:sp>
      <p:pic>
        <p:nvPicPr>
          <p:cNvPr id="7" name="Picture 31" descr="Illustration of a watermelon slic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908466">
            <a:off x="3377661" y="3999374"/>
            <a:ext cx="570793" cy="397008"/>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rot="21314932">
            <a:off x="3737779" y="1403573"/>
            <a:ext cx="2234352" cy="17811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smtClean="0">
              <a:solidFill>
                <a:schemeClr val="tx1"/>
              </a:solidFill>
            </a:endParaRPr>
          </a:p>
          <a:p>
            <a:pPr algn="ctr"/>
            <a:r>
              <a:rPr lang="en-GB" sz="2000" dirty="0">
                <a:solidFill>
                  <a:schemeClr val="tx1"/>
                </a:solidFill>
              </a:rPr>
              <a:t>Where are metals found in the Periodic table?</a:t>
            </a:r>
            <a:endParaRPr lang="en-GB" sz="2000" dirty="0">
              <a:solidFill>
                <a:schemeClr val="tx1"/>
              </a:solidFill>
            </a:endParaRPr>
          </a:p>
        </p:txBody>
      </p:sp>
      <p:pic>
        <p:nvPicPr>
          <p:cNvPr id="9" name="Picture 21" descr="Illustration of an orange slic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21314932">
            <a:off x="4581031" y="1461218"/>
            <a:ext cx="864170" cy="567041"/>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rot="546677">
            <a:off x="6596069" y="3833999"/>
            <a:ext cx="2171448" cy="227592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smtClean="0">
              <a:solidFill>
                <a:schemeClr val="tx1"/>
              </a:solidFill>
            </a:endParaRPr>
          </a:p>
          <a:p>
            <a:pPr algn="ctr"/>
            <a:endParaRPr lang="en-GB" sz="2000" dirty="0">
              <a:solidFill>
                <a:schemeClr val="tx1"/>
              </a:solidFill>
            </a:endParaRPr>
          </a:p>
          <a:p>
            <a:pPr algn="ctr"/>
            <a:endParaRPr lang="en-GB" sz="2000" dirty="0" smtClean="0">
              <a:solidFill>
                <a:schemeClr val="tx1"/>
              </a:solidFill>
            </a:endParaRPr>
          </a:p>
          <a:p>
            <a:pPr algn="ctr"/>
            <a:r>
              <a:rPr lang="en-GB" sz="2000" dirty="0" smtClean="0">
                <a:solidFill>
                  <a:schemeClr val="tx1"/>
                </a:solidFill>
              </a:rPr>
              <a:t>Why did Mendeleev leave gaps </a:t>
            </a:r>
            <a:r>
              <a:rPr lang="en-GB" sz="2000" dirty="0">
                <a:solidFill>
                  <a:schemeClr val="tx1"/>
                </a:solidFill>
              </a:rPr>
              <a:t>i</a:t>
            </a:r>
            <a:r>
              <a:rPr lang="en-GB" sz="2000" dirty="0" smtClean="0">
                <a:solidFill>
                  <a:schemeClr val="tx1"/>
                </a:solidFill>
              </a:rPr>
              <a:t>n his periodic </a:t>
            </a:r>
            <a:r>
              <a:rPr lang="en-GB" sz="2000" dirty="0">
                <a:solidFill>
                  <a:schemeClr val="tx1"/>
                </a:solidFill>
              </a:rPr>
              <a:t>table?</a:t>
            </a:r>
          </a:p>
          <a:p>
            <a:pPr algn="ctr"/>
            <a:endParaRPr lang="en-GB" sz="2000" dirty="0">
              <a:solidFill>
                <a:schemeClr val="tx1"/>
              </a:solidFill>
            </a:endParaRPr>
          </a:p>
          <a:p>
            <a:pPr algn="ctr"/>
            <a:endParaRPr lang="en-GB" sz="2000" dirty="0">
              <a:solidFill>
                <a:schemeClr val="tx1"/>
              </a:solidFill>
            </a:endParaRPr>
          </a:p>
        </p:txBody>
      </p:sp>
      <p:pic>
        <p:nvPicPr>
          <p:cNvPr id="11" name="Picture 22" descr="C:\Users\Sue\AppData\Local\Microsoft\Windows\INetCache\IE\84DGYH3T\MC900436911[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546677">
            <a:off x="7575776" y="3910243"/>
            <a:ext cx="563183" cy="492723"/>
          </a:xfrm>
          <a:prstGeom prst="rect">
            <a:avLst/>
          </a:prstGeom>
          <a:noFill/>
          <a:extLst>
            <a:ext uri="{909E8E84-426E-40DD-AFC4-6F175D3DCCD1}">
              <a14:hiddenFill xmlns:a14="http://schemas.microsoft.com/office/drawing/2010/main">
                <a:solidFill>
                  <a:srgbClr val="FFFFFF"/>
                </a:solidFill>
              </a14:hiddenFill>
            </a:ext>
          </a:extLst>
        </p:spPr>
      </p:pic>
      <p:grpSp>
        <p:nvGrpSpPr>
          <p:cNvPr id="12" name="Group 11"/>
          <p:cNvGrpSpPr/>
          <p:nvPr/>
        </p:nvGrpSpPr>
        <p:grpSpPr>
          <a:xfrm rot="21028126">
            <a:off x="6772679" y="906139"/>
            <a:ext cx="1828101" cy="2114550"/>
            <a:chOff x="2424113" y="4210050"/>
            <a:chExt cx="1828101" cy="2114550"/>
          </a:xfrm>
        </p:grpSpPr>
        <p:sp>
          <p:nvSpPr>
            <p:cNvPr id="13" name="Rectangle 12"/>
            <p:cNvSpPr/>
            <p:nvPr/>
          </p:nvSpPr>
          <p:spPr>
            <a:xfrm>
              <a:off x="2424113" y="4210050"/>
              <a:ext cx="1828101" cy="21145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smtClean="0">
                <a:solidFill>
                  <a:schemeClr val="tx1"/>
                </a:solidFill>
              </a:endParaRPr>
            </a:p>
            <a:p>
              <a:pPr algn="ctr"/>
              <a:endParaRPr lang="en-GB" sz="2000" dirty="0">
                <a:solidFill>
                  <a:schemeClr val="tx1"/>
                </a:solidFill>
              </a:endParaRPr>
            </a:p>
            <a:p>
              <a:pPr algn="ctr"/>
              <a:r>
                <a:rPr lang="en-GB" sz="2000" dirty="0">
                  <a:solidFill>
                    <a:schemeClr val="tx1"/>
                  </a:solidFill>
                </a:rPr>
                <a:t>How did Mendeleev organise his periodic table?</a:t>
              </a:r>
              <a:endParaRPr lang="en-GB" sz="2000" dirty="0">
                <a:solidFill>
                  <a:schemeClr val="tx1"/>
                </a:solidFill>
              </a:endParaRPr>
            </a:p>
          </p:txBody>
        </p:sp>
        <p:pic>
          <p:nvPicPr>
            <p:cNvPr id="14" name="Picture 33" descr="Illustration of strawberries."/>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964908" y="4276725"/>
              <a:ext cx="746510" cy="617194"/>
            </a:xfrm>
            <a:prstGeom prst="rect">
              <a:avLst/>
            </a:prstGeom>
            <a:noFill/>
            <a:extLst>
              <a:ext uri="{909E8E84-426E-40DD-AFC4-6F175D3DCCD1}">
                <a14:hiddenFill xmlns:a14="http://schemas.microsoft.com/office/drawing/2010/main">
                  <a:solidFill>
                    <a:srgbClr val="FFFFFF"/>
                  </a:solidFill>
                </a14:hiddenFill>
              </a:ext>
            </a:extLst>
          </p:spPr>
        </p:pic>
      </p:grpSp>
      <p:sp>
        <p:nvSpPr>
          <p:cNvPr id="15" name="TextBox 14"/>
          <p:cNvSpPr txBox="1"/>
          <p:nvPr/>
        </p:nvSpPr>
        <p:spPr>
          <a:xfrm>
            <a:off x="78048" y="22723"/>
            <a:ext cx="5146858" cy="1015663"/>
          </a:xfrm>
          <a:prstGeom prst="rect">
            <a:avLst/>
          </a:prstGeom>
          <a:noFill/>
        </p:spPr>
        <p:txBody>
          <a:bodyPr wrap="none" rtlCol="0">
            <a:spAutoFit/>
          </a:bodyPr>
          <a:lstStyle/>
          <a:p>
            <a:r>
              <a:rPr lang="en-GB" sz="6000" b="1" dirty="0" smtClean="0"/>
              <a:t>5 a day revision</a:t>
            </a:r>
            <a:endParaRPr lang="en-GB" sz="6000" b="1" dirty="0"/>
          </a:p>
        </p:txBody>
      </p:sp>
      <p:sp>
        <p:nvSpPr>
          <p:cNvPr id="16" name="TextBox 15"/>
          <p:cNvSpPr txBox="1"/>
          <p:nvPr/>
        </p:nvSpPr>
        <p:spPr>
          <a:xfrm>
            <a:off x="5224906" y="-13316"/>
            <a:ext cx="3948132" cy="615553"/>
          </a:xfrm>
          <a:prstGeom prst="rect">
            <a:avLst/>
          </a:prstGeom>
          <a:noFill/>
        </p:spPr>
        <p:txBody>
          <a:bodyPr wrap="none" rtlCol="0">
            <a:spAutoFit/>
          </a:bodyPr>
          <a:lstStyle/>
          <a:p>
            <a:pPr algn="r"/>
            <a:r>
              <a:rPr lang="en-GB" b="1" dirty="0" smtClean="0"/>
              <a:t>Atomic structure and the Periodic Table</a:t>
            </a:r>
          </a:p>
          <a:p>
            <a:pPr algn="r"/>
            <a:r>
              <a:rPr lang="en-GB" sz="1600" b="1" dirty="0" smtClean="0"/>
              <a:t>The Periodic Table</a:t>
            </a:r>
            <a:endParaRPr lang="en-GB" sz="1600" b="1" dirty="0"/>
          </a:p>
        </p:txBody>
      </p:sp>
    </p:spTree>
    <p:extLst>
      <p:ext uri="{BB962C8B-B14F-4D97-AF65-F5344CB8AC3E}">
        <p14:creationId xmlns:p14="http://schemas.microsoft.com/office/powerpoint/2010/main" val="39398867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rot="21359144">
            <a:off x="440958" y="1189804"/>
            <a:ext cx="2459394" cy="168405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smtClean="0">
              <a:solidFill>
                <a:schemeClr val="tx1"/>
              </a:solidFill>
            </a:endParaRPr>
          </a:p>
          <a:p>
            <a:pPr algn="ctr"/>
            <a:r>
              <a:rPr lang="en-GB" dirty="0" smtClean="0">
                <a:solidFill>
                  <a:schemeClr val="tx1"/>
                </a:solidFill>
              </a:rPr>
              <a:t>Give 3 properties of metals and 3 properties of non-metals. </a:t>
            </a:r>
            <a:endParaRPr lang="en-GB" dirty="0">
              <a:solidFill>
                <a:schemeClr val="tx1"/>
              </a:solidFill>
            </a:endParaRPr>
          </a:p>
        </p:txBody>
      </p:sp>
      <p:pic>
        <p:nvPicPr>
          <p:cNvPr id="5" name="Picture 25" descr="Illustration of a yellow banan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623974">
            <a:off x="1401175" y="1253456"/>
            <a:ext cx="560219" cy="432541"/>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192259" y="3429538"/>
            <a:ext cx="6588459" cy="325000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smtClean="0">
              <a:solidFill>
                <a:schemeClr val="tx1"/>
              </a:solidFill>
            </a:endParaRPr>
          </a:p>
          <a:p>
            <a:pPr algn="ctr"/>
            <a:endParaRPr lang="en-GB" sz="2000" dirty="0">
              <a:solidFill>
                <a:schemeClr val="tx1"/>
              </a:solidFill>
            </a:endParaRPr>
          </a:p>
        </p:txBody>
      </p:sp>
      <p:pic>
        <p:nvPicPr>
          <p:cNvPr id="7" name="Picture 31" descr="Illustration of a watermelon slic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908466">
            <a:off x="6360241" y="3243847"/>
            <a:ext cx="570793" cy="397008"/>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rot="21314932">
            <a:off x="3588298" y="1044104"/>
            <a:ext cx="1828101" cy="146449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smtClean="0">
              <a:solidFill>
                <a:schemeClr val="tx1"/>
              </a:solidFill>
            </a:endParaRPr>
          </a:p>
          <a:p>
            <a:pPr algn="ctr"/>
            <a:r>
              <a:rPr lang="en-GB" dirty="0" smtClean="0">
                <a:solidFill>
                  <a:schemeClr val="tx1"/>
                </a:solidFill>
              </a:rPr>
              <a:t>What kind of ions do metals form?</a:t>
            </a:r>
            <a:endParaRPr lang="en-GB" dirty="0">
              <a:solidFill>
                <a:schemeClr val="tx1"/>
              </a:solidFill>
            </a:endParaRPr>
          </a:p>
        </p:txBody>
      </p:sp>
      <p:pic>
        <p:nvPicPr>
          <p:cNvPr id="9" name="Picture 21" descr="Illustration of an orange slic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21314932">
            <a:off x="4038227" y="1119509"/>
            <a:ext cx="829398" cy="544225"/>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7110857" y="3656207"/>
            <a:ext cx="1842020" cy="227592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smtClean="0">
              <a:solidFill>
                <a:schemeClr val="tx1"/>
              </a:solidFill>
            </a:endParaRPr>
          </a:p>
          <a:p>
            <a:pPr algn="ctr"/>
            <a:endParaRPr lang="en-GB" sz="2000" dirty="0">
              <a:solidFill>
                <a:schemeClr val="tx1"/>
              </a:solidFill>
            </a:endParaRPr>
          </a:p>
          <a:p>
            <a:pPr algn="ctr"/>
            <a:endParaRPr lang="en-GB" sz="2000" dirty="0" smtClean="0">
              <a:solidFill>
                <a:schemeClr val="tx1"/>
              </a:solidFill>
            </a:endParaRPr>
          </a:p>
          <a:p>
            <a:pPr algn="ctr"/>
            <a:r>
              <a:rPr lang="en-GB" sz="2000" dirty="0">
                <a:solidFill>
                  <a:schemeClr val="tx1"/>
                </a:solidFill>
              </a:rPr>
              <a:t>Give 3 properties specific to transition metals.</a:t>
            </a:r>
          </a:p>
          <a:p>
            <a:pPr algn="ctr"/>
            <a:endParaRPr lang="en-GB" sz="2000" dirty="0">
              <a:solidFill>
                <a:schemeClr val="tx1"/>
              </a:solidFill>
            </a:endParaRPr>
          </a:p>
          <a:p>
            <a:pPr algn="ctr"/>
            <a:endParaRPr lang="en-GB" sz="2000" dirty="0">
              <a:solidFill>
                <a:schemeClr val="tx1"/>
              </a:solidFill>
            </a:endParaRPr>
          </a:p>
        </p:txBody>
      </p:sp>
      <p:pic>
        <p:nvPicPr>
          <p:cNvPr id="11" name="Picture 22" descr="C:\Users\Sue\AppData\Local\Microsoft\Windows\INetCache\IE\84DGYH3T\MC900436911[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50275" y="3694939"/>
            <a:ext cx="563183" cy="492723"/>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2"/>
          <p:cNvSpPr/>
          <p:nvPr/>
        </p:nvSpPr>
        <p:spPr>
          <a:xfrm>
            <a:off x="5769277" y="906139"/>
            <a:ext cx="3183600" cy="21145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smtClean="0">
              <a:solidFill>
                <a:schemeClr val="tx1"/>
              </a:solidFill>
            </a:endParaRPr>
          </a:p>
          <a:p>
            <a:pPr algn="ctr"/>
            <a:endParaRPr lang="en-GB" sz="2000" dirty="0">
              <a:solidFill>
                <a:schemeClr val="tx1"/>
              </a:solidFill>
            </a:endParaRPr>
          </a:p>
          <a:p>
            <a:pPr algn="ctr"/>
            <a:r>
              <a:rPr lang="en-US" dirty="0">
                <a:solidFill>
                  <a:schemeClr val="tx1"/>
                </a:solidFill>
              </a:rPr>
              <a:t>How can you tell that copper is a transition metal and </a:t>
            </a:r>
            <a:r>
              <a:rPr lang="en-US" dirty="0" err="1">
                <a:solidFill>
                  <a:schemeClr val="tx1"/>
                </a:solidFill>
              </a:rPr>
              <a:t>aluminium</a:t>
            </a:r>
            <a:r>
              <a:rPr lang="en-US" dirty="0">
                <a:solidFill>
                  <a:schemeClr val="tx1"/>
                </a:solidFill>
              </a:rPr>
              <a:t> is </a:t>
            </a:r>
            <a:r>
              <a:rPr lang="en-US" b="1" dirty="0">
                <a:solidFill>
                  <a:schemeClr val="tx1"/>
                </a:solidFill>
              </a:rPr>
              <a:t>not</a:t>
            </a:r>
            <a:r>
              <a:rPr lang="en-US" dirty="0">
                <a:solidFill>
                  <a:schemeClr val="tx1"/>
                </a:solidFill>
              </a:rPr>
              <a:t> a transition metal from the position of each metal in the periodic table?</a:t>
            </a:r>
            <a:endParaRPr lang="en-GB" sz="2000" dirty="0">
              <a:solidFill>
                <a:schemeClr val="tx1"/>
              </a:solidFill>
            </a:endParaRPr>
          </a:p>
        </p:txBody>
      </p:sp>
      <p:pic>
        <p:nvPicPr>
          <p:cNvPr id="14" name="Picture 33" descr="Illustration of strawberries."/>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110857" y="970911"/>
            <a:ext cx="746510" cy="617194"/>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78048" y="22723"/>
            <a:ext cx="5146858" cy="1015663"/>
          </a:xfrm>
          <a:prstGeom prst="rect">
            <a:avLst/>
          </a:prstGeom>
          <a:noFill/>
        </p:spPr>
        <p:txBody>
          <a:bodyPr wrap="none" rtlCol="0">
            <a:spAutoFit/>
          </a:bodyPr>
          <a:lstStyle/>
          <a:p>
            <a:r>
              <a:rPr lang="en-GB" sz="6000" b="1" dirty="0" smtClean="0"/>
              <a:t>5 a day revision</a:t>
            </a:r>
            <a:endParaRPr lang="en-GB" sz="6000" b="1" dirty="0"/>
          </a:p>
        </p:txBody>
      </p:sp>
      <p:sp>
        <p:nvSpPr>
          <p:cNvPr id="16" name="TextBox 15"/>
          <p:cNvSpPr txBox="1"/>
          <p:nvPr/>
        </p:nvSpPr>
        <p:spPr>
          <a:xfrm>
            <a:off x="5224906" y="-13316"/>
            <a:ext cx="3948132" cy="615553"/>
          </a:xfrm>
          <a:prstGeom prst="rect">
            <a:avLst/>
          </a:prstGeom>
          <a:noFill/>
        </p:spPr>
        <p:txBody>
          <a:bodyPr wrap="none" rtlCol="0">
            <a:spAutoFit/>
          </a:bodyPr>
          <a:lstStyle/>
          <a:p>
            <a:pPr algn="r"/>
            <a:r>
              <a:rPr lang="en-GB" b="1" dirty="0" smtClean="0"/>
              <a:t>Atomic structure and the Periodic Table</a:t>
            </a:r>
          </a:p>
          <a:p>
            <a:pPr algn="r"/>
            <a:r>
              <a:rPr lang="en-GB" sz="1600" b="1" dirty="0" smtClean="0"/>
              <a:t>Metals, non-metals and transition metals</a:t>
            </a:r>
            <a:endParaRPr lang="en-GB" sz="1600" b="1" dirty="0"/>
          </a:p>
        </p:txBody>
      </p:sp>
      <p:pic>
        <p:nvPicPr>
          <p:cNvPr id="3" name="Picture 2"/>
          <p:cNvPicPr>
            <a:picLocks noChangeAspect="1"/>
          </p:cNvPicPr>
          <p:nvPr/>
        </p:nvPicPr>
        <p:blipFill>
          <a:blip r:embed="rId7"/>
          <a:stretch>
            <a:fillRect/>
          </a:stretch>
        </p:blipFill>
        <p:spPr>
          <a:xfrm>
            <a:off x="330139" y="3998606"/>
            <a:ext cx="5281179" cy="1457497"/>
          </a:xfrm>
          <a:prstGeom prst="rect">
            <a:avLst/>
          </a:prstGeom>
        </p:spPr>
      </p:pic>
      <p:pic>
        <p:nvPicPr>
          <p:cNvPr id="17" name="Picture 16"/>
          <p:cNvPicPr>
            <a:picLocks noChangeAspect="1"/>
          </p:cNvPicPr>
          <p:nvPr/>
        </p:nvPicPr>
        <p:blipFill>
          <a:blip r:embed="rId8"/>
          <a:stretch>
            <a:fillRect/>
          </a:stretch>
        </p:blipFill>
        <p:spPr>
          <a:xfrm>
            <a:off x="5629636" y="4276191"/>
            <a:ext cx="1132764" cy="610373"/>
          </a:xfrm>
          <a:prstGeom prst="rect">
            <a:avLst/>
          </a:prstGeom>
        </p:spPr>
      </p:pic>
      <p:sp>
        <p:nvSpPr>
          <p:cNvPr id="18" name="TextBox 17"/>
          <p:cNvSpPr txBox="1"/>
          <p:nvPr/>
        </p:nvSpPr>
        <p:spPr>
          <a:xfrm>
            <a:off x="212906" y="3510273"/>
            <a:ext cx="6567812" cy="369332"/>
          </a:xfrm>
          <a:prstGeom prst="rect">
            <a:avLst/>
          </a:prstGeom>
          <a:noFill/>
        </p:spPr>
        <p:txBody>
          <a:bodyPr wrap="square" rtlCol="0">
            <a:spAutoFit/>
          </a:bodyPr>
          <a:lstStyle/>
          <a:p>
            <a:r>
              <a:rPr lang="en-GB" dirty="0" smtClean="0"/>
              <a:t>The table gives information about the properties of some metals. </a:t>
            </a:r>
            <a:endParaRPr lang="en-GB" dirty="0"/>
          </a:p>
        </p:txBody>
      </p:sp>
      <p:sp>
        <p:nvSpPr>
          <p:cNvPr id="20" name="TextBox 19"/>
          <p:cNvSpPr txBox="1"/>
          <p:nvPr/>
        </p:nvSpPr>
        <p:spPr>
          <a:xfrm>
            <a:off x="212906" y="5538715"/>
            <a:ext cx="6567812" cy="1200329"/>
          </a:xfrm>
          <a:prstGeom prst="rect">
            <a:avLst/>
          </a:prstGeom>
          <a:noFill/>
        </p:spPr>
        <p:txBody>
          <a:bodyPr wrap="square" rtlCol="0">
            <a:spAutoFit/>
          </a:bodyPr>
          <a:lstStyle/>
          <a:p>
            <a:r>
              <a:rPr lang="en-GB" dirty="0" smtClean="0"/>
              <a:t>Only a small number of military aircraft like the one shown are made. Evaluate the advantages and disadvantages of each metal for making the body and wings of this aircraft. Which metal would you choose and why?</a:t>
            </a:r>
            <a:endParaRPr lang="en-GB" dirty="0"/>
          </a:p>
        </p:txBody>
      </p:sp>
    </p:spTree>
    <p:extLst>
      <p:ext uri="{BB962C8B-B14F-4D97-AF65-F5344CB8AC3E}">
        <p14:creationId xmlns:p14="http://schemas.microsoft.com/office/powerpoint/2010/main" val="24982895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rot="21359144">
            <a:off x="460081" y="1534835"/>
            <a:ext cx="2330896" cy="222590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smtClean="0">
              <a:solidFill>
                <a:schemeClr val="tx1"/>
              </a:solidFill>
            </a:endParaRPr>
          </a:p>
          <a:p>
            <a:pPr algn="ctr"/>
            <a:r>
              <a:rPr lang="en-GB" sz="2000" dirty="0" smtClean="0">
                <a:solidFill>
                  <a:schemeClr val="tx1"/>
                </a:solidFill>
              </a:rPr>
              <a:t>Give 4 examples of elements in:</a:t>
            </a:r>
          </a:p>
          <a:p>
            <a:pPr algn="ctr"/>
            <a:r>
              <a:rPr lang="en-GB" sz="2000" dirty="0" smtClean="0">
                <a:solidFill>
                  <a:schemeClr val="tx1"/>
                </a:solidFill>
              </a:rPr>
              <a:t>Group 1</a:t>
            </a:r>
          </a:p>
          <a:p>
            <a:pPr algn="ctr"/>
            <a:r>
              <a:rPr lang="en-GB" sz="2000" dirty="0" smtClean="0">
                <a:solidFill>
                  <a:schemeClr val="tx1"/>
                </a:solidFill>
              </a:rPr>
              <a:t>Group 7</a:t>
            </a:r>
          </a:p>
          <a:p>
            <a:pPr algn="ctr"/>
            <a:r>
              <a:rPr lang="en-GB" sz="2000" dirty="0" smtClean="0">
                <a:solidFill>
                  <a:schemeClr val="tx1"/>
                </a:solidFill>
              </a:rPr>
              <a:t>Group 0</a:t>
            </a:r>
          </a:p>
        </p:txBody>
      </p:sp>
      <p:pic>
        <p:nvPicPr>
          <p:cNvPr id="5" name="Picture 25" descr="Illustration of a yellow banan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623974">
            <a:off x="1309561" y="1619746"/>
            <a:ext cx="556526" cy="429689"/>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517613" y="4228988"/>
            <a:ext cx="3284025" cy="209242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smtClean="0">
              <a:solidFill>
                <a:schemeClr val="tx1"/>
              </a:solidFill>
            </a:endParaRPr>
          </a:p>
          <a:p>
            <a:pPr algn="ctr"/>
            <a:endParaRPr lang="en-GB" sz="2000" dirty="0">
              <a:solidFill>
                <a:schemeClr val="tx1"/>
              </a:solidFill>
            </a:endParaRPr>
          </a:p>
          <a:p>
            <a:pPr algn="ctr"/>
            <a:r>
              <a:rPr lang="en-GB" sz="2000" dirty="0">
                <a:solidFill>
                  <a:schemeClr val="tx1"/>
                </a:solidFill>
              </a:rPr>
              <a:t>Compare the reactivity of elements in Group 1 and Group 7 as you moved down the group. Explain the difference. </a:t>
            </a:r>
            <a:endParaRPr lang="en-GB" sz="2000" dirty="0">
              <a:solidFill>
                <a:schemeClr val="tx1"/>
              </a:solidFill>
            </a:endParaRPr>
          </a:p>
        </p:txBody>
      </p:sp>
      <p:pic>
        <p:nvPicPr>
          <p:cNvPr id="7" name="Picture 31" descr="Illustration of a watermelon slic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908466">
            <a:off x="1667471" y="4296643"/>
            <a:ext cx="570793" cy="397008"/>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rot="21314932">
            <a:off x="3363167" y="1479726"/>
            <a:ext cx="2456640" cy="197443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smtClean="0">
              <a:solidFill>
                <a:schemeClr val="tx1"/>
              </a:solidFill>
            </a:endParaRPr>
          </a:p>
          <a:p>
            <a:pPr algn="ctr"/>
            <a:endParaRPr lang="en-GB" sz="2000" dirty="0" smtClean="0">
              <a:solidFill>
                <a:schemeClr val="tx1"/>
              </a:solidFill>
            </a:endParaRPr>
          </a:p>
          <a:p>
            <a:pPr algn="ctr"/>
            <a:r>
              <a:rPr lang="en-GB" sz="2000" dirty="0" smtClean="0">
                <a:solidFill>
                  <a:schemeClr val="tx1"/>
                </a:solidFill>
              </a:rPr>
              <a:t>What </a:t>
            </a:r>
            <a:r>
              <a:rPr lang="en-GB" sz="2000" dirty="0">
                <a:solidFill>
                  <a:schemeClr val="tx1"/>
                </a:solidFill>
              </a:rPr>
              <a:t>kind of compounds are formed by group 1 elements? </a:t>
            </a:r>
            <a:endParaRPr lang="en-GB" sz="2000" dirty="0">
              <a:solidFill>
                <a:schemeClr val="tx1"/>
              </a:solidFill>
            </a:endParaRPr>
          </a:p>
        </p:txBody>
      </p:sp>
      <p:pic>
        <p:nvPicPr>
          <p:cNvPr id="9" name="Picture 21" descr="Illustration of an orange slic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21314932">
            <a:off x="4184241" y="1528878"/>
            <a:ext cx="814492" cy="534444"/>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4277472" y="4240787"/>
            <a:ext cx="2171448" cy="227592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smtClean="0">
              <a:solidFill>
                <a:schemeClr val="tx1"/>
              </a:solidFill>
            </a:endParaRPr>
          </a:p>
          <a:p>
            <a:pPr algn="ctr"/>
            <a:endParaRPr lang="en-GB" sz="2000" dirty="0">
              <a:solidFill>
                <a:schemeClr val="tx1"/>
              </a:solidFill>
            </a:endParaRPr>
          </a:p>
          <a:p>
            <a:pPr algn="ctr"/>
            <a:endParaRPr lang="en-GB" sz="2000" dirty="0" smtClean="0">
              <a:solidFill>
                <a:schemeClr val="tx1"/>
              </a:solidFill>
            </a:endParaRPr>
          </a:p>
          <a:p>
            <a:pPr algn="ctr"/>
            <a:r>
              <a:rPr lang="en-GB" sz="2000" dirty="0">
                <a:solidFill>
                  <a:schemeClr val="tx1"/>
                </a:solidFill>
              </a:rPr>
              <a:t>Sodium and chlorine are both reactive. Argon is unreactive. Explain why. </a:t>
            </a:r>
          </a:p>
          <a:p>
            <a:pPr algn="ctr"/>
            <a:endParaRPr lang="en-GB" sz="2000" dirty="0">
              <a:solidFill>
                <a:schemeClr val="tx1"/>
              </a:solidFill>
            </a:endParaRPr>
          </a:p>
        </p:txBody>
      </p:sp>
      <p:pic>
        <p:nvPicPr>
          <p:cNvPr id="11" name="Picture 22" descr="C:\Users\Sue\AppData\Local\Microsoft\Windows\INetCache\IE\84DGYH3T\MC900436911[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991800" y="4331649"/>
            <a:ext cx="563183" cy="492723"/>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2"/>
          <p:cNvSpPr/>
          <p:nvPr/>
        </p:nvSpPr>
        <p:spPr>
          <a:xfrm>
            <a:off x="6209732" y="1245334"/>
            <a:ext cx="2625408" cy="286079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smtClean="0">
              <a:solidFill>
                <a:schemeClr val="tx1"/>
              </a:solidFill>
            </a:endParaRPr>
          </a:p>
          <a:p>
            <a:pPr algn="ctr"/>
            <a:endParaRPr lang="en-GB" sz="2000" dirty="0">
              <a:solidFill>
                <a:schemeClr val="tx1"/>
              </a:solidFill>
            </a:endParaRPr>
          </a:p>
          <a:p>
            <a:pPr algn="ctr"/>
            <a:r>
              <a:rPr lang="en-GB" sz="2000" dirty="0">
                <a:solidFill>
                  <a:schemeClr val="tx1"/>
                </a:solidFill>
              </a:rPr>
              <a:t>Give the general equations for the reactions of group 1 metals with: </a:t>
            </a:r>
          </a:p>
          <a:p>
            <a:pPr lvl="1"/>
            <a:r>
              <a:rPr lang="en-GB" sz="2000" dirty="0" smtClean="0">
                <a:solidFill>
                  <a:schemeClr val="tx1"/>
                </a:solidFill>
              </a:rPr>
              <a:t>- water</a:t>
            </a:r>
          </a:p>
          <a:p>
            <a:pPr lvl="1"/>
            <a:r>
              <a:rPr lang="en-GB" sz="2000" dirty="0" smtClean="0">
                <a:solidFill>
                  <a:schemeClr val="tx1"/>
                </a:solidFill>
              </a:rPr>
              <a:t>- chlorine </a:t>
            </a:r>
          </a:p>
          <a:p>
            <a:pPr lvl="1"/>
            <a:r>
              <a:rPr lang="en-GB" sz="2000" dirty="0" smtClean="0">
                <a:solidFill>
                  <a:schemeClr val="tx1"/>
                </a:solidFill>
              </a:rPr>
              <a:t>-  oxygen</a:t>
            </a:r>
            <a:r>
              <a:rPr lang="en-GB" sz="2000" dirty="0">
                <a:solidFill>
                  <a:schemeClr val="tx1"/>
                </a:solidFill>
              </a:rPr>
              <a:t>. </a:t>
            </a:r>
            <a:endParaRPr lang="en-GB" sz="2000" dirty="0">
              <a:solidFill>
                <a:schemeClr val="tx1"/>
              </a:solidFill>
            </a:endParaRPr>
          </a:p>
        </p:txBody>
      </p:sp>
      <p:pic>
        <p:nvPicPr>
          <p:cNvPr id="14" name="Picture 33" descr="Illustration of strawberries."/>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198972" y="1268959"/>
            <a:ext cx="861074" cy="608171"/>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78048" y="22723"/>
            <a:ext cx="5146858" cy="1015663"/>
          </a:xfrm>
          <a:prstGeom prst="rect">
            <a:avLst/>
          </a:prstGeom>
          <a:noFill/>
        </p:spPr>
        <p:txBody>
          <a:bodyPr wrap="none" rtlCol="0">
            <a:spAutoFit/>
          </a:bodyPr>
          <a:lstStyle/>
          <a:p>
            <a:r>
              <a:rPr lang="en-GB" sz="6000" b="1" dirty="0" smtClean="0"/>
              <a:t>5 a day revision</a:t>
            </a:r>
            <a:endParaRPr lang="en-GB" sz="6000" b="1" dirty="0"/>
          </a:p>
        </p:txBody>
      </p:sp>
      <p:sp>
        <p:nvSpPr>
          <p:cNvPr id="16" name="TextBox 15"/>
          <p:cNvSpPr txBox="1"/>
          <p:nvPr/>
        </p:nvSpPr>
        <p:spPr>
          <a:xfrm>
            <a:off x="5224906" y="-13316"/>
            <a:ext cx="3948132" cy="615553"/>
          </a:xfrm>
          <a:prstGeom prst="rect">
            <a:avLst/>
          </a:prstGeom>
          <a:noFill/>
        </p:spPr>
        <p:txBody>
          <a:bodyPr wrap="none" rtlCol="0">
            <a:spAutoFit/>
          </a:bodyPr>
          <a:lstStyle/>
          <a:p>
            <a:pPr algn="r"/>
            <a:r>
              <a:rPr lang="en-GB" b="1" dirty="0" smtClean="0"/>
              <a:t>Atomic structure and the Periodic Table</a:t>
            </a:r>
          </a:p>
          <a:p>
            <a:pPr algn="r"/>
            <a:r>
              <a:rPr lang="en-GB" sz="1600" b="1" dirty="0" smtClean="0"/>
              <a:t>Group 1, 7 and O</a:t>
            </a:r>
            <a:endParaRPr lang="en-GB" sz="1600" b="1" dirty="0"/>
          </a:p>
        </p:txBody>
      </p:sp>
    </p:spTree>
    <p:extLst>
      <p:ext uri="{BB962C8B-B14F-4D97-AF65-F5344CB8AC3E}">
        <p14:creationId xmlns:p14="http://schemas.microsoft.com/office/powerpoint/2010/main" val="40936738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rot="21359144">
            <a:off x="456026" y="1530475"/>
            <a:ext cx="2459394" cy="21145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smtClean="0">
              <a:solidFill>
                <a:schemeClr val="tx1"/>
              </a:solidFill>
            </a:endParaRPr>
          </a:p>
          <a:p>
            <a:pPr algn="ctr"/>
            <a:r>
              <a:rPr lang="en-GB" sz="2000" dirty="0" smtClean="0">
                <a:solidFill>
                  <a:schemeClr val="tx1"/>
                </a:solidFill>
              </a:rPr>
              <a:t>What are the alternative names for Group 1 Group 7 and Group 0?</a:t>
            </a:r>
          </a:p>
        </p:txBody>
      </p:sp>
      <p:pic>
        <p:nvPicPr>
          <p:cNvPr id="5" name="Picture 25" descr="Illustration of a yellow banan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623974">
            <a:off x="1394504" y="1601841"/>
            <a:ext cx="645857" cy="498661"/>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1583141" y="4444449"/>
            <a:ext cx="3780948" cy="157683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smtClean="0">
              <a:solidFill>
                <a:schemeClr val="tx1"/>
              </a:solidFill>
            </a:endParaRPr>
          </a:p>
          <a:p>
            <a:pPr algn="ctr"/>
            <a:endParaRPr lang="en-GB" sz="2000" dirty="0">
              <a:solidFill>
                <a:schemeClr val="tx1"/>
              </a:solidFill>
            </a:endParaRPr>
          </a:p>
          <a:p>
            <a:pPr algn="ctr"/>
            <a:r>
              <a:rPr lang="en-GB" sz="2000" dirty="0">
                <a:solidFill>
                  <a:schemeClr val="tx1"/>
                </a:solidFill>
              </a:rPr>
              <a:t>Explain why the boiling point of Group 0 elements increases as you move down the group. </a:t>
            </a:r>
            <a:endParaRPr lang="en-GB" sz="2000" dirty="0">
              <a:solidFill>
                <a:schemeClr val="tx1"/>
              </a:solidFill>
            </a:endParaRPr>
          </a:p>
        </p:txBody>
      </p:sp>
      <p:pic>
        <p:nvPicPr>
          <p:cNvPr id="7" name="Picture 31" descr="Illustration of a watermelon slic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908466">
            <a:off x="3188218" y="4536203"/>
            <a:ext cx="570793" cy="397008"/>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rot="21314932">
            <a:off x="3152325" y="1413768"/>
            <a:ext cx="3172502" cy="208419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smtClean="0">
              <a:solidFill>
                <a:schemeClr val="tx1"/>
              </a:solidFill>
            </a:endParaRPr>
          </a:p>
          <a:p>
            <a:pPr algn="ctr"/>
            <a:r>
              <a:rPr lang="en-GB" sz="2000" dirty="0" smtClean="0">
                <a:solidFill>
                  <a:schemeClr val="tx1"/>
                </a:solidFill>
              </a:rPr>
              <a:t>State the trends in reactivity, atomic mass and melting/boiling points for Group 7 elements?</a:t>
            </a:r>
            <a:endParaRPr lang="en-GB" sz="2000" dirty="0">
              <a:solidFill>
                <a:schemeClr val="tx1"/>
              </a:solidFill>
            </a:endParaRPr>
          </a:p>
        </p:txBody>
      </p:sp>
      <p:pic>
        <p:nvPicPr>
          <p:cNvPr id="9" name="Picture 21" descr="Illustration of an orange slic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21314932">
            <a:off x="4171599" y="1481798"/>
            <a:ext cx="864170" cy="567041"/>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rot="546677">
            <a:off x="6574826" y="3832306"/>
            <a:ext cx="2171448" cy="254422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smtClean="0">
              <a:solidFill>
                <a:schemeClr val="tx1"/>
              </a:solidFill>
            </a:endParaRPr>
          </a:p>
          <a:p>
            <a:pPr algn="ctr"/>
            <a:r>
              <a:rPr lang="en-GB" sz="2000" dirty="0" smtClean="0">
                <a:solidFill>
                  <a:schemeClr val="tx1"/>
                </a:solidFill>
              </a:rPr>
              <a:t>Predict </a:t>
            </a:r>
            <a:r>
              <a:rPr lang="en-GB" sz="2000" dirty="0">
                <a:solidFill>
                  <a:schemeClr val="tx1"/>
                </a:solidFill>
              </a:rPr>
              <a:t>whether bromine will displace iodine from sodium iodide. Explain why. </a:t>
            </a:r>
            <a:endParaRPr lang="en-GB" sz="2000" dirty="0">
              <a:solidFill>
                <a:schemeClr val="tx1"/>
              </a:solidFill>
            </a:endParaRPr>
          </a:p>
        </p:txBody>
      </p:sp>
      <p:pic>
        <p:nvPicPr>
          <p:cNvPr id="11" name="Picture 22" descr="C:\Users\Sue\AppData\Local\Microsoft\Windows\INetCache\IE\84DGYH3T\MC900436911[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546677">
            <a:off x="7575776" y="3910243"/>
            <a:ext cx="563183" cy="492723"/>
          </a:xfrm>
          <a:prstGeom prst="rect">
            <a:avLst/>
          </a:prstGeom>
          <a:noFill/>
          <a:extLst>
            <a:ext uri="{909E8E84-426E-40DD-AFC4-6F175D3DCCD1}">
              <a14:hiddenFill xmlns:a14="http://schemas.microsoft.com/office/drawing/2010/main">
                <a:solidFill>
                  <a:srgbClr val="FFFFFF"/>
                </a:solidFill>
              </a14:hiddenFill>
            </a:ext>
          </a:extLst>
        </p:spPr>
      </p:pic>
      <p:grpSp>
        <p:nvGrpSpPr>
          <p:cNvPr id="12" name="Group 11"/>
          <p:cNvGrpSpPr/>
          <p:nvPr/>
        </p:nvGrpSpPr>
        <p:grpSpPr>
          <a:xfrm rot="21028126">
            <a:off x="6803187" y="967844"/>
            <a:ext cx="1828101" cy="2259182"/>
            <a:chOff x="2424113" y="4210049"/>
            <a:chExt cx="1828101" cy="2259182"/>
          </a:xfrm>
        </p:grpSpPr>
        <p:sp>
          <p:nvSpPr>
            <p:cNvPr id="13" name="Rectangle 12"/>
            <p:cNvSpPr/>
            <p:nvPr/>
          </p:nvSpPr>
          <p:spPr>
            <a:xfrm>
              <a:off x="2424113" y="4210049"/>
              <a:ext cx="1828101" cy="225918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smtClean="0">
                <a:solidFill>
                  <a:schemeClr val="tx1"/>
                </a:solidFill>
              </a:endParaRPr>
            </a:p>
            <a:p>
              <a:pPr algn="ctr"/>
              <a:endParaRPr lang="en-GB" sz="2000" dirty="0">
                <a:solidFill>
                  <a:schemeClr val="tx1"/>
                </a:solidFill>
              </a:endParaRPr>
            </a:p>
            <a:p>
              <a:pPr algn="ctr"/>
              <a:r>
                <a:rPr lang="en-GB" sz="2000" dirty="0" smtClean="0">
                  <a:solidFill>
                    <a:schemeClr val="tx1"/>
                  </a:solidFill>
                </a:rPr>
                <a:t>Why do Group 0 elements exist as monoatomic gases?</a:t>
              </a:r>
              <a:endParaRPr lang="en-GB" sz="2000" dirty="0">
                <a:solidFill>
                  <a:schemeClr val="tx1"/>
                </a:solidFill>
              </a:endParaRPr>
            </a:p>
          </p:txBody>
        </p:sp>
        <p:pic>
          <p:nvPicPr>
            <p:cNvPr id="14" name="Picture 33" descr="Illustration of strawberries."/>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001580" y="4214367"/>
              <a:ext cx="746510" cy="617194"/>
            </a:xfrm>
            <a:prstGeom prst="rect">
              <a:avLst/>
            </a:prstGeom>
            <a:noFill/>
            <a:extLst>
              <a:ext uri="{909E8E84-426E-40DD-AFC4-6F175D3DCCD1}">
                <a14:hiddenFill xmlns:a14="http://schemas.microsoft.com/office/drawing/2010/main">
                  <a:solidFill>
                    <a:srgbClr val="FFFFFF"/>
                  </a:solidFill>
                </a14:hiddenFill>
              </a:ext>
            </a:extLst>
          </p:spPr>
        </p:pic>
      </p:grpSp>
      <p:sp>
        <p:nvSpPr>
          <p:cNvPr id="15" name="TextBox 14"/>
          <p:cNvSpPr txBox="1"/>
          <p:nvPr/>
        </p:nvSpPr>
        <p:spPr>
          <a:xfrm>
            <a:off x="78048" y="22723"/>
            <a:ext cx="5146858" cy="1015663"/>
          </a:xfrm>
          <a:prstGeom prst="rect">
            <a:avLst/>
          </a:prstGeom>
          <a:noFill/>
        </p:spPr>
        <p:txBody>
          <a:bodyPr wrap="none" rtlCol="0">
            <a:spAutoFit/>
          </a:bodyPr>
          <a:lstStyle/>
          <a:p>
            <a:r>
              <a:rPr lang="en-GB" sz="6000" b="1" dirty="0" smtClean="0"/>
              <a:t>5 a day revision</a:t>
            </a:r>
            <a:endParaRPr lang="en-GB" sz="6000" b="1" dirty="0"/>
          </a:p>
        </p:txBody>
      </p:sp>
      <p:sp>
        <p:nvSpPr>
          <p:cNvPr id="16" name="TextBox 15"/>
          <p:cNvSpPr txBox="1"/>
          <p:nvPr/>
        </p:nvSpPr>
        <p:spPr>
          <a:xfrm>
            <a:off x="5224906" y="-13316"/>
            <a:ext cx="3948132" cy="615553"/>
          </a:xfrm>
          <a:prstGeom prst="rect">
            <a:avLst/>
          </a:prstGeom>
          <a:noFill/>
        </p:spPr>
        <p:txBody>
          <a:bodyPr wrap="none" rtlCol="0">
            <a:spAutoFit/>
          </a:bodyPr>
          <a:lstStyle/>
          <a:p>
            <a:pPr algn="r"/>
            <a:r>
              <a:rPr lang="en-GB" b="1" dirty="0" smtClean="0"/>
              <a:t>Atomic structure and the Periodic Table</a:t>
            </a:r>
          </a:p>
          <a:p>
            <a:pPr algn="r"/>
            <a:r>
              <a:rPr lang="en-GB" sz="1600" b="1" dirty="0" smtClean="0"/>
              <a:t>More Group 1, 7 and O</a:t>
            </a:r>
            <a:endParaRPr lang="en-GB" sz="1600" b="1" dirty="0"/>
          </a:p>
        </p:txBody>
      </p:sp>
    </p:spTree>
    <p:extLst>
      <p:ext uri="{BB962C8B-B14F-4D97-AF65-F5344CB8AC3E}">
        <p14:creationId xmlns:p14="http://schemas.microsoft.com/office/powerpoint/2010/main" val="402762948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386</TotalTime>
  <Words>970</Words>
  <Application>Microsoft Office PowerPoint</Application>
  <PresentationFormat>On-screen Show (4:3)</PresentationFormat>
  <Paragraphs>162</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Symbol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St Bede's Inter Church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Sue Thaw</dc:creator>
  <cp:lastModifiedBy>Sue Thaw</cp:lastModifiedBy>
  <cp:revision>55</cp:revision>
  <dcterms:created xsi:type="dcterms:W3CDTF">2018-04-12T14:51:16Z</dcterms:created>
  <dcterms:modified xsi:type="dcterms:W3CDTF">2018-04-12T21:17:40Z</dcterms:modified>
</cp:coreProperties>
</file>