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7"/>
  </p:handoutMasterIdLst>
  <p:sldIdLst>
    <p:sldId id="260" r:id="rId2"/>
    <p:sldId id="261" r:id="rId3"/>
    <p:sldId id="262" r:id="rId4"/>
    <p:sldId id="264" r:id="rId5"/>
    <p:sldId id="265" r:id="rId6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0" d="100"/>
          <a:sy n="70" d="100"/>
        </p:scale>
        <p:origin x="-828" y="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953C16-DC31-462D-9043-5179820F2C36}" type="datetimeFigureOut">
              <a:rPr lang="en-GB" smtClean="0"/>
              <a:t>05/04/2015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80F760-4E44-41F0-9C79-EB5F33F345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97173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CE243-FCCD-415C-B9EC-1450CC389A35}" type="datetimeFigureOut">
              <a:rPr lang="en-GB" smtClean="0"/>
              <a:t>05/04/2015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8437D-8854-4A8B-80D6-1B26E8E0DD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1234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CE243-FCCD-415C-B9EC-1450CC389A35}" type="datetimeFigureOut">
              <a:rPr lang="en-GB" smtClean="0"/>
              <a:t>05/04/2015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8437D-8854-4A8B-80D6-1B26E8E0DD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5668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CE243-FCCD-415C-B9EC-1450CC389A35}" type="datetimeFigureOut">
              <a:rPr lang="en-GB" smtClean="0"/>
              <a:t>05/04/2015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8437D-8854-4A8B-80D6-1B26E8E0DD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9352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CE243-FCCD-415C-B9EC-1450CC389A35}" type="datetimeFigureOut">
              <a:rPr lang="en-GB" smtClean="0"/>
              <a:t>05/04/2015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8437D-8854-4A8B-80D6-1B26E8E0DD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007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CE243-FCCD-415C-B9EC-1450CC389A35}" type="datetimeFigureOut">
              <a:rPr lang="en-GB" smtClean="0"/>
              <a:t>05/04/2015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8437D-8854-4A8B-80D6-1B26E8E0DD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799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CE243-FCCD-415C-B9EC-1450CC389A35}" type="datetimeFigureOut">
              <a:rPr lang="en-GB" smtClean="0"/>
              <a:t>05/04/2015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8437D-8854-4A8B-80D6-1B26E8E0DD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6412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CE243-FCCD-415C-B9EC-1450CC389A35}" type="datetimeFigureOut">
              <a:rPr lang="en-GB" smtClean="0"/>
              <a:t>05/04/2015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8437D-8854-4A8B-80D6-1B26E8E0DD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6397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CE243-FCCD-415C-B9EC-1450CC389A35}" type="datetimeFigureOut">
              <a:rPr lang="en-GB" smtClean="0"/>
              <a:t>05/04/2015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8437D-8854-4A8B-80D6-1B26E8E0DD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7041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CE243-FCCD-415C-B9EC-1450CC389A35}" type="datetimeFigureOut">
              <a:rPr lang="en-GB" smtClean="0"/>
              <a:t>05/04/2015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8437D-8854-4A8B-80D6-1B26E8E0DD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1675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CE243-FCCD-415C-B9EC-1450CC389A35}" type="datetimeFigureOut">
              <a:rPr lang="en-GB" smtClean="0"/>
              <a:t>05/04/2015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8437D-8854-4A8B-80D6-1B26E8E0DD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1919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CE243-FCCD-415C-B9EC-1450CC389A35}" type="datetimeFigureOut">
              <a:rPr lang="en-GB" smtClean="0"/>
              <a:t>05/04/2015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8437D-8854-4A8B-80D6-1B26E8E0DD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4931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3CE243-FCCD-415C-B9EC-1450CC389A35}" type="datetimeFigureOut">
              <a:rPr lang="en-GB" smtClean="0"/>
              <a:t>05/04/2015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08437D-8854-4A8B-80D6-1B26E8E0DD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698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4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14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 rot="20307677">
            <a:off x="474099" y="1494431"/>
            <a:ext cx="2116467" cy="22636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25" descr="Illustration of a yellow banana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172507">
            <a:off x="810113" y="1680343"/>
            <a:ext cx="549743" cy="424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/>
          <p:cNvSpPr txBox="1"/>
          <p:nvPr/>
        </p:nvSpPr>
        <p:spPr>
          <a:xfrm rot="20307677">
            <a:off x="589649" y="1979771"/>
            <a:ext cx="204877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State whether substances with the following pH are acid, alkali or neutral: pH2, pH13, pH0, pH7. </a:t>
            </a: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881393" y="4218118"/>
            <a:ext cx="4400291" cy="211444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31" descr="Illustration of a watermelon slice.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08466">
            <a:off x="2839063" y="4282964"/>
            <a:ext cx="547112" cy="380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5" name="Group 14"/>
          <p:cNvGrpSpPr/>
          <p:nvPr/>
        </p:nvGrpSpPr>
        <p:grpSpPr>
          <a:xfrm rot="20681795">
            <a:off x="3454050" y="1226416"/>
            <a:ext cx="1828101" cy="1983202"/>
            <a:chOff x="4670002" y="1857375"/>
            <a:chExt cx="1828101" cy="2114550"/>
          </a:xfrm>
        </p:grpSpPr>
        <p:sp>
          <p:nvSpPr>
            <p:cNvPr id="12" name="Rectangle 11"/>
            <p:cNvSpPr/>
            <p:nvPr/>
          </p:nvSpPr>
          <p:spPr>
            <a:xfrm>
              <a:off x="4670002" y="1857375"/>
              <a:ext cx="1828101" cy="211455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3" name="Picture 21" descr="Illustration of an orange slice.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51967" y="1930008"/>
              <a:ext cx="864170" cy="56704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0" name="TextBox 19"/>
          <p:cNvSpPr txBox="1"/>
          <p:nvPr/>
        </p:nvSpPr>
        <p:spPr>
          <a:xfrm rot="20681795">
            <a:off x="3534589" y="1884904"/>
            <a:ext cx="18281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Name two ways of measuring the pH of a substance. </a:t>
            </a:r>
            <a:endParaRPr lang="en-GB" dirty="0"/>
          </a:p>
        </p:txBody>
      </p:sp>
      <p:sp>
        <p:nvSpPr>
          <p:cNvPr id="10" name="Rectangle 9"/>
          <p:cNvSpPr/>
          <p:nvPr/>
        </p:nvSpPr>
        <p:spPr>
          <a:xfrm rot="21028126">
            <a:off x="6142439" y="744221"/>
            <a:ext cx="2745907" cy="234985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7" name="Picture 33" descr="Illustration of strawberries.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028126">
            <a:off x="7128181" y="820525"/>
            <a:ext cx="746510" cy="617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extBox 21"/>
          <p:cNvSpPr txBox="1"/>
          <p:nvPr/>
        </p:nvSpPr>
        <p:spPr>
          <a:xfrm>
            <a:off x="839869" y="4728348"/>
            <a:ext cx="448333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Write balanced symbol equations and name the salts formed in the reactions of magnesium, aluminium and </a:t>
            </a:r>
            <a:r>
              <a:rPr lang="en-GB" dirty="0" smtClean="0"/>
              <a:t>sodium </a:t>
            </a:r>
            <a:r>
              <a:rPr lang="en-GB" dirty="0" smtClean="0"/>
              <a:t>with :</a:t>
            </a:r>
          </a:p>
          <a:p>
            <a:pPr marL="800100" lvl="1" indent="-342900">
              <a:buAutoNum type="alphaLcParenR"/>
            </a:pPr>
            <a:r>
              <a:rPr lang="en-GB" dirty="0" smtClean="0"/>
              <a:t>Hydrochloric acid</a:t>
            </a:r>
            <a:endParaRPr lang="en-GB" dirty="0"/>
          </a:p>
          <a:p>
            <a:pPr marL="800100" lvl="1" indent="-342900">
              <a:buAutoNum type="alphaLcParenR"/>
            </a:pPr>
            <a:r>
              <a:rPr lang="en-GB" dirty="0" err="1" smtClean="0"/>
              <a:t>Sulfuric</a:t>
            </a:r>
            <a:r>
              <a:rPr lang="en-GB" dirty="0" smtClean="0"/>
              <a:t> acid</a:t>
            </a:r>
            <a:endParaRPr lang="en-GB" dirty="0"/>
          </a:p>
        </p:txBody>
      </p:sp>
      <p:sp>
        <p:nvSpPr>
          <p:cNvPr id="28" name="TextBox 27"/>
          <p:cNvSpPr txBox="1"/>
          <p:nvPr/>
        </p:nvSpPr>
        <p:spPr>
          <a:xfrm>
            <a:off x="17924" y="208981"/>
            <a:ext cx="564128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600" b="1" dirty="0" smtClean="0"/>
              <a:t>5 a day revision</a:t>
            </a:r>
            <a:endParaRPr lang="en-GB" sz="66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6415005" y="15329"/>
            <a:ext cx="26502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 smtClean="0"/>
              <a:t>C6 – Making chemicals </a:t>
            </a:r>
            <a:endParaRPr lang="en-GB" sz="2000" b="1" dirty="0"/>
          </a:p>
        </p:txBody>
      </p:sp>
      <p:grpSp>
        <p:nvGrpSpPr>
          <p:cNvPr id="25" name="Group 24"/>
          <p:cNvGrpSpPr/>
          <p:nvPr/>
        </p:nvGrpSpPr>
        <p:grpSpPr>
          <a:xfrm>
            <a:off x="5897680" y="3995669"/>
            <a:ext cx="2702257" cy="2559339"/>
            <a:chOff x="6237027" y="3868758"/>
            <a:chExt cx="2702257" cy="2559339"/>
          </a:xfrm>
        </p:grpSpPr>
        <p:sp>
          <p:nvSpPr>
            <p:cNvPr id="9" name="Rectangle 8"/>
            <p:cNvSpPr/>
            <p:nvPr/>
          </p:nvSpPr>
          <p:spPr>
            <a:xfrm>
              <a:off x="6237027" y="3868759"/>
              <a:ext cx="2702257" cy="255933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4" name="Picture 22" descr="C:\Users\Sue\AppData\Local\Microsoft\Windows\INetCache\IE\84DGYH3T\MC900436911[1].pn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48809" y="3868758"/>
              <a:ext cx="596604" cy="52196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" name="TextBox 13"/>
            <p:cNvSpPr txBox="1"/>
            <p:nvPr/>
          </p:nvSpPr>
          <p:spPr>
            <a:xfrm>
              <a:off x="6254158" y="4463238"/>
              <a:ext cx="2667993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/>
                <a:t>Write the general word equations for the following:</a:t>
              </a:r>
            </a:p>
            <a:p>
              <a:pPr algn="ctr"/>
              <a:r>
                <a:rPr lang="en-GB" dirty="0" smtClean="0"/>
                <a:t>Metal + acid</a:t>
              </a:r>
            </a:p>
            <a:p>
              <a:pPr algn="ctr"/>
              <a:r>
                <a:rPr lang="en-GB" dirty="0" smtClean="0"/>
                <a:t>Metal oxide + acid</a:t>
              </a:r>
            </a:p>
            <a:p>
              <a:pPr algn="ctr"/>
              <a:r>
                <a:rPr lang="en-GB" dirty="0" smtClean="0"/>
                <a:t>Metal carbonate + acid  </a:t>
              </a:r>
              <a:endParaRPr lang="en-GB" dirty="0"/>
            </a:p>
          </p:txBody>
        </p:sp>
      </p:grpSp>
      <p:sp>
        <p:nvSpPr>
          <p:cNvPr id="31" name="TextBox 30"/>
          <p:cNvSpPr txBox="1"/>
          <p:nvPr/>
        </p:nvSpPr>
        <p:spPr>
          <a:xfrm rot="21053377">
            <a:off x="6264030" y="1462886"/>
            <a:ext cx="2679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Give an example of one chemical that is produced on a small scale and one chemical that is produced on a large scale.  </a:t>
            </a:r>
          </a:p>
          <a:p>
            <a:pPr algn="ctr"/>
            <a:endParaRPr lang="en-GB" dirty="0"/>
          </a:p>
        </p:txBody>
      </p:sp>
      <p:sp>
        <p:nvSpPr>
          <p:cNvPr id="32" name="TextBox 31"/>
          <p:cNvSpPr txBox="1"/>
          <p:nvPr/>
        </p:nvSpPr>
        <p:spPr>
          <a:xfrm>
            <a:off x="7874101" y="6513987"/>
            <a:ext cx="12698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@</a:t>
            </a:r>
            <a:r>
              <a:rPr lang="en-GB" sz="1400" dirty="0" err="1" smtClean="0"/>
              <a:t>aegilopoides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2788352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4640240" y="2593076"/>
            <a:ext cx="4326340" cy="410674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3" name="Group 22"/>
          <p:cNvGrpSpPr/>
          <p:nvPr/>
        </p:nvGrpSpPr>
        <p:grpSpPr>
          <a:xfrm rot="20906266">
            <a:off x="258371" y="1429729"/>
            <a:ext cx="1882529" cy="2115055"/>
            <a:chOff x="4644695" y="4008146"/>
            <a:chExt cx="1882529" cy="2115055"/>
          </a:xfrm>
        </p:grpSpPr>
        <p:grpSp>
          <p:nvGrpSpPr>
            <p:cNvPr id="16" name="Group 15"/>
            <p:cNvGrpSpPr/>
            <p:nvPr/>
          </p:nvGrpSpPr>
          <p:grpSpPr>
            <a:xfrm>
              <a:off x="4644695" y="4008146"/>
              <a:ext cx="1828101" cy="2114550"/>
              <a:chOff x="4644695" y="4008146"/>
              <a:chExt cx="1828101" cy="2114550"/>
            </a:xfrm>
          </p:grpSpPr>
          <p:sp>
            <p:nvSpPr>
              <p:cNvPr id="11" name="Rectangle 10"/>
              <p:cNvSpPr/>
              <p:nvPr/>
            </p:nvSpPr>
            <p:spPr>
              <a:xfrm>
                <a:off x="4644695" y="4008146"/>
                <a:ext cx="1828101" cy="211455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pic>
            <p:nvPicPr>
              <p:cNvPr id="5" name="Picture 25" descr="Illustration of a yellow banana.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864830">
                <a:off x="5270555" y="4091849"/>
                <a:ext cx="645857" cy="49866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18" name="TextBox 17"/>
            <p:cNvSpPr txBox="1"/>
            <p:nvPr/>
          </p:nvSpPr>
          <p:spPr>
            <a:xfrm>
              <a:off x="4669849" y="4645873"/>
              <a:ext cx="1857375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/>
                <a:t>Define: formula, relative atomic mass (RAM) and relative formula mass (RFM).</a:t>
              </a:r>
              <a:endParaRPr lang="en-GB" dirty="0"/>
            </a:p>
          </p:txBody>
        </p:sp>
      </p:grpSp>
      <p:sp>
        <p:nvSpPr>
          <p:cNvPr id="8" name="Rectangle 7"/>
          <p:cNvSpPr/>
          <p:nvPr/>
        </p:nvSpPr>
        <p:spPr>
          <a:xfrm>
            <a:off x="214576" y="3920900"/>
            <a:ext cx="4243015" cy="242408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31" descr="Illustration of a watermelon slice.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08466">
            <a:off x="1707687" y="4014841"/>
            <a:ext cx="585384" cy="4071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2" descr="C:\Users\Sue\AppData\Local\Microsoft\Windows\INetCache\IE\84DGYH3T\MC900436911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1215" y="2593076"/>
            <a:ext cx="560220" cy="490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TextBox 20"/>
          <p:cNvSpPr txBox="1"/>
          <p:nvPr/>
        </p:nvSpPr>
        <p:spPr>
          <a:xfrm>
            <a:off x="276902" y="4313656"/>
            <a:ext cx="400687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Aluminium and Iron oxide (Fe</a:t>
            </a:r>
            <a:r>
              <a:rPr lang="en-GB" baseline="-25000" dirty="0" smtClean="0"/>
              <a:t>2</a:t>
            </a:r>
            <a:r>
              <a:rPr lang="en-GB" dirty="0" smtClean="0"/>
              <a:t>O</a:t>
            </a:r>
            <a:r>
              <a:rPr lang="en-GB" baseline="-25000" dirty="0" smtClean="0"/>
              <a:t>3</a:t>
            </a:r>
            <a:r>
              <a:rPr lang="en-GB" dirty="0" smtClean="0"/>
              <a:t>) react together to produce aluminium </a:t>
            </a:r>
            <a:r>
              <a:rPr lang="en-GB" dirty="0"/>
              <a:t>oxide </a:t>
            </a:r>
            <a:r>
              <a:rPr lang="en-GB" dirty="0" smtClean="0"/>
              <a:t>(Al</a:t>
            </a:r>
            <a:r>
              <a:rPr lang="en-GB" baseline="-25000" dirty="0" smtClean="0"/>
              <a:t>2</a:t>
            </a:r>
            <a:r>
              <a:rPr lang="en-GB" dirty="0" smtClean="0"/>
              <a:t>O</a:t>
            </a:r>
            <a:r>
              <a:rPr lang="en-GB" baseline="-25000" dirty="0" smtClean="0"/>
              <a:t>3</a:t>
            </a:r>
            <a:r>
              <a:rPr lang="en-GB" dirty="0" smtClean="0"/>
              <a:t>) and iron. </a:t>
            </a:r>
          </a:p>
          <a:p>
            <a:pPr algn="ctr"/>
            <a:r>
              <a:rPr lang="en-GB" dirty="0" smtClean="0"/>
              <a:t>Write a balanced equation for the reaction. </a:t>
            </a:r>
            <a:endParaRPr lang="en-GB" dirty="0"/>
          </a:p>
          <a:p>
            <a:pPr algn="ctr"/>
            <a:r>
              <a:rPr lang="en-GB" dirty="0" smtClean="0"/>
              <a:t>What mass of iron is produced from 20g of Fe</a:t>
            </a:r>
            <a:r>
              <a:rPr lang="en-GB" baseline="-25000" dirty="0" smtClean="0"/>
              <a:t>2</a:t>
            </a:r>
            <a:r>
              <a:rPr lang="en-GB" dirty="0" smtClean="0"/>
              <a:t>O</a:t>
            </a:r>
            <a:r>
              <a:rPr lang="en-GB" baseline="-25000" dirty="0" smtClean="0"/>
              <a:t>3</a:t>
            </a:r>
            <a:r>
              <a:rPr lang="en-GB" dirty="0" smtClean="0"/>
              <a:t>?</a:t>
            </a:r>
            <a:endParaRPr lang="en-GB" dirty="0"/>
          </a:p>
        </p:txBody>
      </p:sp>
      <p:sp>
        <p:nvSpPr>
          <p:cNvPr id="10" name="Rectangle 9"/>
          <p:cNvSpPr/>
          <p:nvPr/>
        </p:nvSpPr>
        <p:spPr>
          <a:xfrm rot="21438063">
            <a:off x="6122864" y="670981"/>
            <a:ext cx="2208947" cy="146543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Picture 33" descr="Illustration of strawberries.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438063">
            <a:off x="6992631" y="741593"/>
            <a:ext cx="767025" cy="617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5" name="Group 24"/>
          <p:cNvGrpSpPr/>
          <p:nvPr/>
        </p:nvGrpSpPr>
        <p:grpSpPr>
          <a:xfrm>
            <a:off x="2280338" y="1211612"/>
            <a:ext cx="2951636" cy="2114550"/>
            <a:chOff x="2627975" y="1330750"/>
            <a:chExt cx="2951636" cy="2114550"/>
          </a:xfrm>
        </p:grpSpPr>
        <p:sp>
          <p:nvSpPr>
            <p:cNvPr id="12" name="Rectangle 11"/>
            <p:cNvSpPr/>
            <p:nvPr/>
          </p:nvSpPr>
          <p:spPr>
            <a:xfrm rot="21052047">
              <a:off x="2627975" y="1330750"/>
              <a:ext cx="2855614" cy="211455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3" name="Picture 21" descr="Illustration of an orange slice.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0681795">
              <a:off x="3457125" y="1418991"/>
              <a:ext cx="761884" cy="49992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2" name="TextBox 21"/>
            <p:cNvSpPr txBox="1"/>
            <p:nvPr/>
          </p:nvSpPr>
          <p:spPr>
            <a:xfrm rot="21056279">
              <a:off x="2758781" y="1821546"/>
              <a:ext cx="2820830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/>
                <a:t>What is the RFM for CaCO</a:t>
              </a:r>
              <a:r>
                <a:rPr lang="en-GB" baseline="-25000" dirty="0" smtClean="0"/>
                <a:t>3</a:t>
              </a:r>
              <a:r>
                <a:rPr lang="en-GB" dirty="0" smtClean="0"/>
                <a:t>? What mass of CO</a:t>
              </a:r>
              <a:r>
                <a:rPr lang="en-GB" baseline="-25000" dirty="0" smtClean="0"/>
                <a:t>2</a:t>
              </a:r>
              <a:r>
                <a:rPr lang="en-GB" dirty="0" smtClean="0"/>
                <a:t> will be produced when </a:t>
              </a:r>
              <a:r>
                <a:rPr lang="en-GB" dirty="0"/>
                <a:t>200Kg of </a:t>
              </a:r>
              <a:r>
                <a:rPr lang="en-GB" dirty="0" smtClean="0"/>
                <a:t>CaCO</a:t>
              </a:r>
              <a:r>
                <a:rPr lang="en-GB" baseline="-25000" dirty="0" smtClean="0"/>
                <a:t>3</a:t>
              </a:r>
              <a:r>
                <a:rPr lang="en-GB" dirty="0" smtClean="0"/>
                <a:t> is heated?</a:t>
              </a:r>
            </a:p>
            <a:p>
              <a:pPr algn="ctr"/>
              <a:r>
                <a:rPr lang="en-GB" dirty="0" smtClean="0"/>
                <a:t>CaCO</a:t>
              </a:r>
              <a:r>
                <a:rPr lang="en-GB" baseline="-25000" dirty="0" smtClean="0"/>
                <a:t>3</a:t>
              </a:r>
              <a:r>
                <a:rPr lang="en-GB" dirty="0" smtClean="0"/>
                <a:t> </a:t>
              </a:r>
              <a:r>
                <a:rPr lang="en-GB" dirty="0" smtClean="0">
                  <a:sym typeface="Symbol"/>
                </a:rPr>
                <a:t> </a:t>
              </a:r>
              <a:r>
                <a:rPr lang="en-GB" dirty="0" smtClean="0"/>
                <a:t> </a:t>
              </a:r>
              <a:r>
                <a:rPr lang="en-GB" dirty="0" err="1" smtClean="0"/>
                <a:t>CaO</a:t>
              </a:r>
              <a:r>
                <a:rPr lang="en-GB" dirty="0"/>
                <a:t> + of CO</a:t>
              </a:r>
              <a:r>
                <a:rPr lang="en-GB" baseline="-25000" dirty="0"/>
                <a:t>2</a:t>
              </a:r>
              <a:r>
                <a:rPr lang="en-GB" dirty="0" smtClean="0"/>
                <a:t> </a:t>
              </a:r>
              <a:endParaRPr lang="en-GB" dirty="0"/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65509" y="63681"/>
            <a:ext cx="564128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600" b="1" dirty="0" smtClean="0"/>
              <a:t>5 a day revision</a:t>
            </a:r>
            <a:endParaRPr lang="en-GB" sz="66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5377736" y="61495"/>
            <a:ext cx="376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b="1" dirty="0" smtClean="0"/>
              <a:t>C6 – Reacting amounts and titration</a:t>
            </a:r>
            <a:endParaRPr lang="en-GB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4640241" y="3050330"/>
            <a:ext cx="432633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600" dirty="0" smtClean="0"/>
              <a:t>         The following results are from a titration to</a:t>
            </a:r>
          </a:p>
          <a:p>
            <a:r>
              <a:rPr lang="en-GB" sz="1600" dirty="0"/>
              <a:t> </a:t>
            </a:r>
            <a:r>
              <a:rPr lang="en-GB" sz="1600" dirty="0" smtClean="0"/>
              <a:t>              find the volume of dilute  hydrochloric acid needed to exactly neutralise 25.0 cm</a:t>
            </a:r>
            <a:r>
              <a:rPr lang="en-GB" sz="1600" baseline="30000" dirty="0" smtClean="0"/>
              <a:t>3 </a:t>
            </a:r>
            <a:r>
              <a:rPr lang="en-GB" sz="1600" dirty="0" smtClean="0"/>
              <a:t>of sodium hydroxide solution. </a:t>
            </a:r>
          </a:p>
          <a:p>
            <a:pPr marL="400050" indent="-400050">
              <a:buAutoNum type="romanLcParenR"/>
            </a:pPr>
            <a:r>
              <a:rPr lang="en-GB" sz="1600" dirty="0" smtClean="0"/>
              <a:t>Explain why repeating the titration 4 times leads to a better estimate of the volume of acid required. </a:t>
            </a:r>
          </a:p>
          <a:p>
            <a:pPr marL="400050" indent="-400050">
              <a:buAutoNum type="romanLcParenR"/>
            </a:pPr>
            <a:r>
              <a:rPr lang="en-GB" sz="1600" dirty="0" smtClean="0"/>
              <a:t>Calculate the mean volume of acid needed to exactly neutralise 25.0 cm</a:t>
            </a:r>
            <a:r>
              <a:rPr lang="en-GB" sz="1600" baseline="30000" dirty="0" smtClean="0"/>
              <a:t>3 </a:t>
            </a:r>
            <a:r>
              <a:rPr lang="en-GB" sz="1600" dirty="0" smtClean="0"/>
              <a:t>of the sodium hydroxide solution. </a:t>
            </a:r>
            <a:endParaRPr lang="en-GB" sz="1600" dirty="0"/>
          </a:p>
        </p:txBody>
      </p:sp>
      <p:sp>
        <p:nvSpPr>
          <p:cNvPr id="27" name="TextBox 26"/>
          <p:cNvSpPr txBox="1"/>
          <p:nvPr/>
        </p:nvSpPr>
        <p:spPr>
          <a:xfrm rot="21430672">
            <a:off x="6313286" y="1421115"/>
            <a:ext cx="18281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Describe the steps in titration.</a:t>
            </a:r>
            <a:endParaRPr lang="en-GB" dirty="0"/>
          </a:p>
        </p:txBody>
      </p:sp>
      <p:pic>
        <p:nvPicPr>
          <p:cNvPr id="29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9746" y="5529934"/>
            <a:ext cx="3543158" cy="988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" name="TextBox 30"/>
          <p:cNvSpPr txBox="1"/>
          <p:nvPr/>
        </p:nvSpPr>
        <p:spPr>
          <a:xfrm>
            <a:off x="65509" y="6513987"/>
            <a:ext cx="12698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@</a:t>
            </a:r>
            <a:r>
              <a:rPr lang="en-GB" sz="1400" dirty="0" err="1" smtClean="0"/>
              <a:t>aegilopoides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1927378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 rot="20307677">
            <a:off x="456799" y="1552572"/>
            <a:ext cx="1828101" cy="2114550"/>
            <a:chOff x="4644695" y="4008146"/>
            <a:chExt cx="1828101" cy="2114550"/>
          </a:xfrm>
        </p:grpSpPr>
        <p:sp>
          <p:nvSpPr>
            <p:cNvPr id="11" name="Rectangle 10"/>
            <p:cNvSpPr/>
            <p:nvPr/>
          </p:nvSpPr>
          <p:spPr>
            <a:xfrm>
              <a:off x="4644695" y="4008146"/>
              <a:ext cx="1828101" cy="211455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5" name="Picture 25" descr="Illustration of a yellow banana.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864830">
              <a:off x="5270555" y="4091849"/>
              <a:ext cx="645857" cy="4986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8" name="TextBox 17"/>
          <p:cNvSpPr txBox="1"/>
          <p:nvPr/>
        </p:nvSpPr>
        <p:spPr>
          <a:xfrm rot="20307677">
            <a:off x="559944" y="2332058"/>
            <a:ext cx="185737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Define neutralisation reaction </a:t>
            </a:r>
            <a:endParaRPr lang="en-GB" sz="2000" dirty="0"/>
          </a:p>
        </p:txBody>
      </p:sp>
      <p:sp>
        <p:nvSpPr>
          <p:cNvPr id="8" name="Rectangle 7"/>
          <p:cNvSpPr/>
          <p:nvPr/>
        </p:nvSpPr>
        <p:spPr>
          <a:xfrm>
            <a:off x="1622002" y="4014031"/>
            <a:ext cx="3637879" cy="193232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31" descr="Illustration of a watermelon slice.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08466">
            <a:off x="3124934" y="4092575"/>
            <a:ext cx="662668" cy="4609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1589213" y="4537754"/>
            <a:ext cx="363787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Draw energy level diagrams for an endothermic and an exothermic reaction. </a:t>
            </a:r>
          </a:p>
          <a:p>
            <a:pPr algn="ctr"/>
            <a:endParaRPr lang="en-GB" sz="2000" dirty="0"/>
          </a:p>
        </p:txBody>
      </p:sp>
      <p:sp>
        <p:nvSpPr>
          <p:cNvPr id="12" name="Rectangle 11"/>
          <p:cNvSpPr/>
          <p:nvPr/>
        </p:nvSpPr>
        <p:spPr>
          <a:xfrm rot="20681795">
            <a:off x="3317535" y="1379671"/>
            <a:ext cx="2129433" cy="21145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3" name="Picture 21" descr="Illustration of an orange slice.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681795">
            <a:off x="3804845" y="1442513"/>
            <a:ext cx="864170" cy="567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TextBox 19"/>
          <p:cNvSpPr txBox="1"/>
          <p:nvPr/>
        </p:nvSpPr>
        <p:spPr>
          <a:xfrm rot="20681795">
            <a:off x="4744852" y="2026219"/>
            <a:ext cx="18281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 rot="888653">
            <a:off x="6636274" y="3922919"/>
            <a:ext cx="1828101" cy="21145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" name="Picture 22" descr="C:\Users\Sue\AppData\Local\Microsoft\Windows\INetCache\IE\84DGYH3T\MC900436911[1]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88653">
            <a:off x="7524646" y="4004339"/>
            <a:ext cx="539801" cy="472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TextBox 20"/>
          <p:cNvSpPr txBox="1"/>
          <p:nvPr/>
        </p:nvSpPr>
        <p:spPr>
          <a:xfrm rot="888653">
            <a:off x="6576448" y="4445226"/>
            <a:ext cx="1813965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Define endothermic and exothermic. </a:t>
            </a:r>
          </a:p>
          <a:p>
            <a:pPr algn="ctr"/>
            <a:endParaRPr lang="en-GB" sz="2000" dirty="0"/>
          </a:p>
        </p:txBody>
      </p:sp>
      <p:sp>
        <p:nvSpPr>
          <p:cNvPr id="10" name="Rectangle 9"/>
          <p:cNvSpPr/>
          <p:nvPr/>
        </p:nvSpPr>
        <p:spPr>
          <a:xfrm rot="21028126">
            <a:off x="6353287" y="941102"/>
            <a:ext cx="2258310" cy="220931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Picture 33" descr="Illustration of strawberries.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028126">
            <a:off x="7023324" y="1043928"/>
            <a:ext cx="750889" cy="617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extBox 21"/>
          <p:cNvSpPr txBox="1"/>
          <p:nvPr/>
        </p:nvSpPr>
        <p:spPr>
          <a:xfrm rot="21028126">
            <a:off x="6393280" y="1501833"/>
            <a:ext cx="226389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Write an equation for neutralisation using the ions that you named in </a:t>
            </a:r>
          </a:p>
          <a:p>
            <a:pPr algn="ctr"/>
            <a:endParaRPr lang="en-GB" sz="2000" dirty="0"/>
          </a:p>
        </p:txBody>
      </p:sp>
      <p:sp>
        <p:nvSpPr>
          <p:cNvPr id="28" name="TextBox 27"/>
          <p:cNvSpPr txBox="1"/>
          <p:nvPr/>
        </p:nvSpPr>
        <p:spPr>
          <a:xfrm>
            <a:off x="87673" y="215384"/>
            <a:ext cx="564128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600" b="1" dirty="0" smtClean="0"/>
              <a:t>5 a day revision</a:t>
            </a:r>
            <a:endParaRPr lang="en-GB" sz="66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4845197" y="48631"/>
            <a:ext cx="43755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 smtClean="0"/>
              <a:t>C6 – Neutralisation and energy changes</a:t>
            </a:r>
            <a:endParaRPr lang="en-GB" sz="2000" b="1" dirty="0"/>
          </a:p>
        </p:txBody>
      </p:sp>
      <p:sp>
        <p:nvSpPr>
          <p:cNvPr id="25" name="TextBox 24"/>
          <p:cNvSpPr txBox="1"/>
          <p:nvPr/>
        </p:nvSpPr>
        <p:spPr>
          <a:xfrm rot="20664303">
            <a:off x="3447444" y="1848191"/>
            <a:ext cx="208979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What ions are always present in acids and alkalis when dissolved in water?</a:t>
            </a:r>
          </a:p>
          <a:p>
            <a:pPr algn="ctr"/>
            <a:endParaRPr lang="en-GB" sz="2000" dirty="0"/>
          </a:p>
        </p:txBody>
      </p:sp>
      <p:pic>
        <p:nvPicPr>
          <p:cNvPr id="29" name="Picture 21" descr="Illustration of an orange slice.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681795">
            <a:off x="8216468" y="2345639"/>
            <a:ext cx="432085" cy="283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TextBox 29"/>
          <p:cNvSpPr txBox="1"/>
          <p:nvPr/>
        </p:nvSpPr>
        <p:spPr>
          <a:xfrm>
            <a:off x="7874101" y="6513987"/>
            <a:ext cx="12698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@</a:t>
            </a:r>
            <a:r>
              <a:rPr lang="en-GB" sz="1400" dirty="0" err="1" smtClean="0"/>
              <a:t>aegilopoides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3333186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 rot="20992948">
            <a:off x="405271" y="1477629"/>
            <a:ext cx="2254041" cy="169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25" descr="Illustration of a yellow banana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172507">
            <a:off x="1076232" y="1520705"/>
            <a:ext cx="602079" cy="4648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/>
          <p:cNvSpPr txBox="1"/>
          <p:nvPr/>
        </p:nvSpPr>
        <p:spPr>
          <a:xfrm rot="21018988">
            <a:off x="485933" y="2058721"/>
            <a:ext cx="216602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Why is purification of a product important?</a:t>
            </a:r>
            <a:endParaRPr lang="en-GB" sz="2000" dirty="0"/>
          </a:p>
        </p:txBody>
      </p:sp>
      <p:sp>
        <p:nvSpPr>
          <p:cNvPr id="8" name="Rectangle 7"/>
          <p:cNvSpPr/>
          <p:nvPr/>
        </p:nvSpPr>
        <p:spPr>
          <a:xfrm>
            <a:off x="257373" y="3642691"/>
            <a:ext cx="6088835" cy="301893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31" descr="Illustration of a watermelon slice.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08466">
            <a:off x="2719749" y="3681131"/>
            <a:ext cx="630059" cy="438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273724" y="4076306"/>
            <a:ext cx="607248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Zinc chloride crystals are produced by reacting zinc with hydrochloric acid.</a:t>
            </a:r>
          </a:p>
          <a:p>
            <a:pPr algn="ctr"/>
            <a:r>
              <a:rPr lang="en-GB" dirty="0" smtClean="0"/>
              <a:t>Zn + 2HCl </a:t>
            </a:r>
            <a:r>
              <a:rPr lang="en-GB" dirty="0" smtClean="0">
                <a:sym typeface="Symbol"/>
              </a:rPr>
              <a:t> ZnCl</a:t>
            </a:r>
            <a:r>
              <a:rPr lang="en-GB" baseline="-25000" dirty="0" smtClean="0">
                <a:sym typeface="Symbol"/>
              </a:rPr>
              <a:t>2</a:t>
            </a:r>
            <a:r>
              <a:rPr lang="en-GB" dirty="0" smtClean="0">
                <a:sym typeface="Symbol"/>
              </a:rPr>
              <a:t> + H</a:t>
            </a:r>
            <a:r>
              <a:rPr lang="en-GB" baseline="-25000" dirty="0" smtClean="0">
                <a:sym typeface="Symbol"/>
              </a:rPr>
              <a:t>2</a:t>
            </a:r>
            <a:endParaRPr lang="en-GB" dirty="0" smtClean="0"/>
          </a:p>
          <a:p>
            <a:pPr algn="ctr"/>
            <a:r>
              <a:rPr lang="en-GB" dirty="0" smtClean="0"/>
              <a:t>An experiment used 6.5g of zinc. The RAM of zinc is 65. </a:t>
            </a:r>
          </a:p>
          <a:p>
            <a:pPr marL="400050" indent="-400050">
              <a:buAutoNum type="romanLcParenR"/>
            </a:pPr>
            <a:r>
              <a:rPr lang="en-GB" dirty="0" smtClean="0"/>
              <a:t>What is the theoretical yield of zinc chloride?</a:t>
            </a:r>
          </a:p>
          <a:p>
            <a:pPr marL="400050" indent="-400050">
              <a:buAutoNum type="romanLcParenR"/>
            </a:pPr>
            <a:r>
              <a:rPr lang="en-GB" dirty="0" smtClean="0"/>
              <a:t>If 10.2g of zinc chloride was produced, what is the percentage yield?</a:t>
            </a:r>
          </a:p>
          <a:p>
            <a:pPr marL="400050" indent="-400050">
              <a:buAutoNum type="romanLcParenR"/>
            </a:pPr>
            <a:r>
              <a:rPr lang="en-GB" dirty="0" smtClean="0"/>
              <a:t>If you forgot to dry the crystals what effect would this have on your percentage yield? </a:t>
            </a:r>
            <a:r>
              <a:rPr lang="en-GB" dirty="0" smtClean="0"/>
              <a:t>Explain your reasoning. </a:t>
            </a:r>
            <a:endParaRPr lang="en-GB" dirty="0"/>
          </a:p>
        </p:txBody>
      </p:sp>
      <p:grpSp>
        <p:nvGrpSpPr>
          <p:cNvPr id="15" name="Group 14"/>
          <p:cNvGrpSpPr/>
          <p:nvPr/>
        </p:nvGrpSpPr>
        <p:grpSpPr>
          <a:xfrm rot="21119786">
            <a:off x="3454615" y="1387349"/>
            <a:ext cx="1828101" cy="1873668"/>
            <a:chOff x="4670002" y="1857375"/>
            <a:chExt cx="1828101" cy="2114550"/>
          </a:xfrm>
        </p:grpSpPr>
        <p:sp>
          <p:nvSpPr>
            <p:cNvPr id="12" name="Rectangle 11"/>
            <p:cNvSpPr/>
            <p:nvPr/>
          </p:nvSpPr>
          <p:spPr>
            <a:xfrm>
              <a:off x="4670002" y="1857375"/>
              <a:ext cx="1828101" cy="211455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3" name="Picture 21" descr="Illustration of an orange slice.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51967" y="1930008"/>
              <a:ext cx="864170" cy="56704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0" name="TextBox 19"/>
          <p:cNvSpPr txBox="1"/>
          <p:nvPr/>
        </p:nvSpPr>
        <p:spPr>
          <a:xfrm rot="21119786">
            <a:off x="3482180" y="2012409"/>
            <a:ext cx="182810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Describe the steps in crystallisation.</a:t>
            </a:r>
            <a:endParaRPr lang="en-GB" sz="2000" dirty="0"/>
          </a:p>
        </p:txBody>
      </p:sp>
      <p:sp>
        <p:nvSpPr>
          <p:cNvPr id="9" name="Rectangle 8"/>
          <p:cNvSpPr/>
          <p:nvPr/>
        </p:nvSpPr>
        <p:spPr>
          <a:xfrm>
            <a:off x="6780935" y="3835084"/>
            <a:ext cx="1828101" cy="25033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" name="Picture 22" descr="C:\Users\Sue\AppData\Local\Microsoft\Windows\INetCache\IE\84DGYH3T\MC900436911[1]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6175" y="3900246"/>
            <a:ext cx="697620" cy="610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7" name="Group 26"/>
          <p:cNvGrpSpPr/>
          <p:nvPr/>
        </p:nvGrpSpPr>
        <p:grpSpPr>
          <a:xfrm rot="21345100">
            <a:off x="6027194" y="1059824"/>
            <a:ext cx="1828102" cy="2114550"/>
            <a:chOff x="2424112" y="4210050"/>
            <a:chExt cx="1828102" cy="2114550"/>
          </a:xfrm>
        </p:grpSpPr>
        <p:grpSp>
          <p:nvGrpSpPr>
            <p:cNvPr id="17" name="Group 16"/>
            <p:cNvGrpSpPr/>
            <p:nvPr/>
          </p:nvGrpSpPr>
          <p:grpSpPr>
            <a:xfrm>
              <a:off x="2424113" y="4210050"/>
              <a:ext cx="1828101" cy="2114550"/>
              <a:chOff x="2424113" y="4210050"/>
              <a:chExt cx="1828101" cy="2114550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2424113" y="4210050"/>
                <a:ext cx="1828101" cy="211455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pic>
            <p:nvPicPr>
              <p:cNvPr id="7" name="Picture 33" descr="Illustration of strawberries.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64908" y="4276725"/>
                <a:ext cx="746510" cy="61719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22" name="TextBox 21"/>
            <p:cNvSpPr txBox="1"/>
            <p:nvPr/>
          </p:nvSpPr>
          <p:spPr>
            <a:xfrm>
              <a:off x="2424112" y="4928004"/>
              <a:ext cx="1828101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dirty="0" smtClean="0"/>
                <a:t>How is percentage yield calculated? </a:t>
              </a:r>
              <a:endParaRPr lang="en-GB" sz="2000" dirty="0"/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87673" y="215384"/>
            <a:ext cx="564128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600" b="1" dirty="0" smtClean="0"/>
              <a:t>5 a day revision</a:t>
            </a:r>
            <a:endParaRPr lang="en-GB" sz="66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5838608" y="62278"/>
            <a:ext cx="33053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 smtClean="0"/>
              <a:t>C6 – Separating and purifying</a:t>
            </a:r>
            <a:endParaRPr lang="en-GB" sz="20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6803293" y="4399472"/>
            <a:ext cx="182810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Calculate the purity of a 0.5g aspirin tablet that contains 0.479g of aspirin.</a:t>
            </a:r>
            <a:endParaRPr lang="en-GB" sz="2000" dirty="0"/>
          </a:p>
        </p:txBody>
      </p:sp>
      <p:sp>
        <p:nvSpPr>
          <p:cNvPr id="31" name="TextBox 30"/>
          <p:cNvSpPr txBox="1"/>
          <p:nvPr/>
        </p:nvSpPr>
        <p:spPr>
          <a:xfrm>
            <a:off x="7874101" y="6513987"/>
            <a:ext cx="12698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@</a:t>
            </a:r>
            <a:r>
              <a:rPr lang="en-GB" sz="1400" dirty="0" err="1" smtClean="0"/>
              <a:t>aegilopoides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2413013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 rot="20307677">
            <a:off x="469117" y="1539876"/>
            <a:ext cx="1882529" cy="2191998"/>
            <a:chOff x="4644695" y="4008146"/>
            <a:chExt cx="1882529" cy="2191998"/>
          </a:xfrm>
        </p:grpSpPr>
        <p:grpSp>
          <p:nvGrpSpPr>
            <p:cNvPr id="16" name="Group 15"/>
            <p:cNvGrpSpPr/>
            <p:nvPr/>
          </p:nvGrpSpPr>
          <p:grpSpPr>
            <a:xfrm>
              <a:off x="4644695" y="4008146"/>
              <a:ext cx="1828101" cy="2114550"/>
              <a:chOff x="4644695" y="4008146"/>
              <a:chExt cx="1828101" cy="2114550"/>
            </a:xfrm>
          </p:grpSpPr>
          <p:sp>
            <p:nvSpPr>
              <p:cNvPr id="11" name="Rectangle 10"/>
              <p:cNvSpPr/>
              <p:nvPr/>
            </p:nvSpPr>
            <p:spPr>
              <a:xfrm>
                <a:off x="4644695" y="4008146"/>
                <a:ext cx="1828101" cy="211455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pic>
            <p:nvPicPr>
              <p:cNvPr id="5" name="Picture 25" descr="Illustration of a yellow banana.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864830">
                <a:off x="5270555" y="4091849"/>
                <a:ext cx="645857" cy="49866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18" name="TextBox 17"/>
            <p:cNvSpPr txBox="1"/>
            <p:nvPr/>
          </p:nvSpPr>
          <p:spPr>
            <a:xfrm>
              <a:off x="4669849" y="4568928"/>
              <a:ext cx="1857375" cy="16312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dirty="0" smtClean="0"/>
                <a:t>Why is it important to control the rate of a reaction in industry?</a:t>
              </a:r>
              <a:endParaRPr lang="en-GB" sz="2000" dirty="0"/>
            </a:p>
          </p:txBody>
        </p:sp>
      </p:grpSp>
      <p:sp>
        <p:nvSpPr>
          <p:cNvPr id="8" name="Rectangle 7"/>
          <p:cNvSpPr/>
          <p:nvPr/>
        </p:nvSpPr>
        <p:spPr>
          <a:xfrm>
            <a:off x="1024645" y="4051699"/>
            <a:ext cx="4823698" cy="261617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Z</a:t>
            </a:r>
            <a:endParaRPr lang="en-GB" dirty="0"/>
          </a:p>
        </p:txBody>
      </p:sp>
      <p:pic>
        <p:nvPicPr>
          <p:cNvPr id="6" name="Picture 31" descr="Illustration of a watermelon slice.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08466">
            <a:off x="3057203" y="4073575"/>
            <a:ext cx="691689" cy="481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1152482" y="4565429"/>
            <a:ext cx="450113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Magnesium metal was placed in a solution of 0.1M </a:t>
            </a:r>
            <a:r>
              <a:rPr lang="en-GB" sz="2000" dirty="0" err="1" smtClean="0"/>
              <a:t>HCl</a:t>
            </a:r>
            <a:r>
              <a:rPr lang="en-GB" sz="2000" dirty="0" smtClean="0"/>
              <a:t>. The reaction produced 50cm</a:t>
            </a:r>
            <a:r>
              <a:rPr lang="en-GB" sz="2000" baseline="30000" dirty="0" smtClean="0"/>
              <a:t>3</a:t>
            </a:r>
            <a:r>
              <a:rPr lang="en-GB" sz="2000" dirty="0" smtClean="0"/>
              <a:t> of hydrogen. Would you expect the same reaction with 0.2M </a:t>
            </a:r>
            <a:r>
              <a:rPr lang="en-GB" sz="2000" dirty="0" err="1" smtClean="0"/>
              <a:t>HCl</a:t>
            </a:r>
            <a:r>
              <a:rPr lang="en-GB" sz="2000" dirty="0" smtClean="0"/>
              <a:t> to be faster or slower? Explain your answer. </a:t>
            </a:r>
            <a:endParaRPr lang="en-GB" sz="2000" dirty="0"/>
          </a:p>
        </p:txBody>
      </p:sp>
      <p:grpSp>
        <p:nvGrpSpPr>
          <p:cNvPr id="15" name="Group 14"/>
          <p:cNvGrpSpPr/>
          <p:nvPr/>
        </p:nvGrpSpPr>
        <p:grpSpPr>
          <a:xfrm rot="20681795">
            <a:off x="4157138" y="1386176"/>
            <a:ext cx="1828101" cy="2114550"/>
            <a:chOff x="4670002" y="1857375"/>
            <a:chExt cx="1828101" cy="2114550"/>
          </a:xfrm>
        </p:grpSpPr>
        <p:sp>
          <p:nvSpPr>
            <p:cNvPr id="12" name="Rectangle 11"/>
            <p:cNvSpPr/>
            <p:nvPr/>
          </p:nvSpPr>
          <p:spPr>
            <a:xfrm>
              <a:off x="4670002" y="1857375"/>
              <a:ext cx="1828101" cy="211455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3" name="Picture 21" descr="Illustration of an orange slice.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51967" y="1930008"/>
              <a:ext cx="864170" cy="56704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0" name="TextBox 19"/>
          <p:cNvSpPr txBox="1"/>
          <p:nvPr/>
        </p:nvSpPr>
        <p:spPr>
          <a:xfrm rot="20681795">
            <a:off x="4261538" y="2141208"/>
            <a:ext cx="182810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Name 4 factors that can affect the rate of a reaction. </a:t>
            </a:r>
            <a:endParaRPr lang="en-GB" sz="2000" dirty="0"/>
          </a:p>
        </p:txBody>
      </p:sp>
      <p:sp>
        <p:nvSpPr>
          <p:cNvPr id="9" name="Rectangle 8"/>
          <p:cNvSpPr/>
          <p:nvPr/>
        </p:nvSpPr>
        <p:spPr>
          <a:xfrm rot="426387">
            <a:off x="6366048" y="3440756"/>
            <a:ext cx="2423416" cy="266808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" name="Picture 22" descr="C:\Users\Sue\AppData\Local\Microsoft\Windows\INetCache\IE\84DGYH3T\MC900436911[1]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26387">
            <a:off x="7376655" y="3460374"/>
            <a:ext cx="606290" cy="635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TextBox 20"/>
          <p:cNvSpPr txBox="1"/>
          <p:nvPr/>
        </p:nvSpPr>
        <p:spPr>
          <a:xfrm rot="461860">
            <a:off x="6367271" y="4127558"/>
            <a:ext cx="234127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Describe 3 ways of measuring the rate of a reaction and give an advantage</a:t>
            </a:r>
            <a:r>
              <a:rPr lang="en-GB" sz="2000" dirty="0" smtClean="0"/>
              <a:t>/ disadvantage </a:t>
            </a:r>
            <a:r>
              <a:rPr lang="en-GB" sz="2000" dirty="0" smtClean="0"/>
              <a:t>of each. </a:t>
            </a:r>
            <a:endParaRPr lang="en-GB" sz="2000" dirty="0"/>
          </a:p>
        </p:txBody>
      </p:sp>
      <p:sp>
        <p:nvSpPr>
          <p:cNvPr id="10" name="Rectangle 9"/>
          <p:cNvSpPr/>
          <p:nvPr/>
        </p:nvSpPr>
        <p:spPr>
          <a:xfrm rot="21028126">
            <a:off x="6754423" y="907660"/>
            <a:ext cx="1828101" cy="189403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Picture 33" descr="Illustration of strawberries.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028126">
            <a:off x="7201205" y="982882"/>
            <a:ext cx="746510" cy="6237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extBox 21"/>
          <p:cNvSpPr txBox="1"/>
          <p:nvPr/>
        </p:nvSpPr>
        <p:spPr>
          <a:xfrm rot="21028126">
            <a:off x="6807062" y="1642921"/>
            <a:ext cx="182810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What is collision theory?</a:t>
            </a:r>
            <a:endParaRPr lang="en-GB" sz="2000" dirty="0"/>
          </a:p>
        </p:txBody>
      </p:sp>
      <p:sp>
        <p:nvSpPr>
          <p:cNvPr id="28" name="TextBox 27"/>
          <p:cNvSpPr txBox="1"/>
          <p:nvPr/>
        </p:nvSpPr>
        <p:spPr>
          <a:xfrm>
            <a:off x="87673" y="215384"/>
            <a:ext cx="564128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600" b="1" dirty="0" smtClean="0"/>
              <a:t>5 a day revision</a:t>
            </a:r>
            <a:endParaRPr lang="en-GB" sz="66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6493007" y="62278"/>
            <a:ext cx="2494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 smtClean="0"/>
              <a:t>C6 – Rates of reaction</a:t>
            </a:r>
            <a:endParaRPr lang="en-GB" sz="20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7874101" y="6513987"/>
            <a:ext cx="12698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@</a:t>
            </a:r>
            <a:r>
              <a:rPr lang="en-GB" sz="1400" dirty="0" err="1" smtClean="0"/>
              <a:t>aegilopoides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1357568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465</TotalTime>
  <Words>555</Words>
  <Application>Microsoft Office PowerPoint</Application>
  <PresentationFormat>On-screen Show (4:3)</PresentationFormat>
  <Paragraphs>57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Sue Thaw</dc:creator>
  <cp:lastModifiedBy>Sue Thaw</cp:lastModifiedBy>
  <cp:revision>86</cp:revision>
  <cp:lastPrinted>2014-11-07T12:38:16Z</cp:lastPrinted>
  <dcterms:created xsi:type="dcterms:W3CDTF">2014-08-15T16:23:17Z</dcterms:created>
  <dcterms:modified xsi:type="dcterms:W3CDTF">2015-04-05T11:50:56Z</dcterms:modified>
</cp:coreProperties>
</file>