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7" r:id="rId3"/>
    <p:sldId id="268" r:id="rId4"/>
    <p:sldId id="269" r:id="rId5"/>
    <p:sldId id="27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D3CE243-FCCD-415C-B9EC-1450CC389A35}" type="datetimeFigureOut">
              <a:rPr lang="en-GB" smtClean="0"/>
              <a:t>18/02/2015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08437D-8854-4A8B-80D6-1B26E8E0DD0A}" type="slidenum">
              <a:rPr lang="en-GB" smtClean="0"/>
              <a:t>‹#›</a:t>
            </a:fld>
            <a:endParaRPr lang="en-GB"/>
          </a:p>
        </p:txBody>
      </p:sp>
    </p:spTree>
    <p:extLst>
      <p:ext uri="{BB962C8B-B14F-4D97-AF65-F5344CB8AC3E}">
        <p14:creationId xmlns:p14="http://schemas.microsoft.com/office/powerpoint/2010/main" val="2091234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3CE243-FCCD-415C-B9EC-1450CC389A35}" type="datetimeFigureOut">
              <a:rPr lang="en-GB" smtClean="0"/>
              <a:t>18/02/2015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08437D-8854-4A8B-80D6-1B26E8E0DD0A}" type="slidenum">
              <a:rPr lang="en-GB" smtClean="0"/>
              <a:t>‹#›</a:t>
            </a:fld>
            <a:endParaRPr lang="en-GB"/>
          </a:p>
        </p:txBody>
      </p:sp>
    </p:spTree>
    <p:extLst>
      <p:ext uri="{BB962C8B-B14F-4D97-AF65-F5344CB8AC3E}">
        <p14:creationId xmlns:p14="http://schemas.microsoft.com/office/powerpoint/2010/main" val="2345668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3CE243-FCCD-415C-B9EC-1450CC389A35}" type="datetimeFigureOut">
              <a:rPr lang="en-GB" smtClean="0"/>
              <a:t>18/02/2015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08437D-8854-4A8B-80D6-1B26E8E0DD0A}" type="slidenum">
              <a:rPr lang="en-GB" smtClean="0"/>
              <a:t>‹#›</a:t>
            </a:fld>
            <a:endParaRPr lang="en-GB"/>
          </a:p>
        </p:txBody>
      </p:sp>
    </p:spTree>
    <p:extLst>
      <p:ext uri="{BB962C8B-B14F-4D97-AF65-F5344CB8AC3E}">
        <p14:creationId xmlns:p14="http://schemas.microsoft.com/office/powerpoint/2010/main" val="3249352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3CE243-FCCD-415C-B9EC-1450CC389A35}" type="datetimeFigureOut">
              <a:rPr lang="en-GB" smtClean="0"/>
              <a:t>18/02/2015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08437D-8854-4A8B-80D6-1B26E8E0DD0A}" type="slidenum">
              <a:rPr lang="en-GB" smtClean="0"/>
              <a:t>‹#›</a:t>
            </a:fld>
            <a:endParaRPr lang="en-GB"/>
          </a:p>
        </p:txBody>
      </p:sp>
    </p:spTree>
    <p:extLst>
      <p:ext uri="{BB962C8B-B14F-4D97-AF65-F5344CB8AC3E}">
        <p14:creationId xmlns:p14="http://schemas.microsoft.com/office/powerpoint/2010/main" val="338007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3CE243-FCCD-415C-B9EC-1450CC389A35}" type="datetimeFigureOut">
              <a:rPr lang="en-GB" smtClean="0"/>
              <a:t>18/02/2015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08437D-8854-4A8B-80D6-1B26E8E0DD0A}" type="slidenum">
              <a:rPr lang="en-GB" smtClean="0"/>
              <a:t>‹#›</a:t>
            </a:fld>
            <a:endParaRPr lang="en-GB"/>
          </a:p>
        </p:txBody>
      </p:sp>
    </p:spTree>
    <p:extLst>
      <p:ext uri="{BB962C8B-B14F-4D97-AF65-F5344CB8AC3E}">
        <p14:creationId xmlns:p14="http://schemas.microsoft.com/office/powerpoint/2010/main" val="247799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D3CE243-FCCD-415C-B9EC-1450CC389A35}" type="datetimeFigureOut">
              <a:rPr lang="en-GB" smtClean="0"/>
              <a:t>18/02/2015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08437D-8854-4A8B-80D6-1B26E8E0DD0A}" type="slidenum">
              <a:rPr lang="en-GB" smtClean="0"/>
              <a:t>‹#›</a:t>
            </a:fld>
            <a:endParaRPr lang="en-GB"/>
          </a:p>
        </p:txBody>
      </p:sp>
    </p:spTree>
    <p:extLst>
      <p:ext uri="{BB962C8B-B14F-4D97-AF65-F5344CB8AC3E}">
        <p14:creationId xmlns:p14="http://schemas.microsoft.com/office/powerpoint/2010/main" val="2346412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D3CE243-FCCD-415C-B9EC-1450CC389A35}" type="datetimeFigureOut">
              <a:rPr lang="en-GB" smtClean="0"/>
              <a:t>18/02/2015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D08437D-8854-4A8B-80D6-1B26E8E0DD0A}" type="slidenum">
              <a:rPr lang="en-GB" smtClean="0"/>
              <a:t>‹#›</a:t>
            </a:fld>
            <a:endParaRPr lang="en-GB"/>
          </a:p>
        </p:txBody>
      </p:sp>
    </p:spTree>
    <p:extLst>
      <p:ext uri="{BB962C8B-B14F-4D97-AF65-F5344CB8AC3E}">
        <p14:creationId xmlns:p14="http://schemas.microsoft.com/office/powerpoint/2010/main" val="3816397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D3CE243-FCCD-415C-B9EC-1450CC389A35}" type="datetimeFigureOut">
              <a:rPr lang="en-GB" smtClean="0"/>
              <a:t>18/02/2015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D08437D-8854-4A8B-80D6-1B26E8E0DD0A}" type="slidenum">
              <a:rPr lang="en-GB" smtClean="0"/>
              <a:t>‹#›</a:t>
            </a:fld>
            <a:endParaRPr lang="en-GB"/>
          </a:p>
        </p:txBody>
      </p:sp>
    </p:spTree>
    <p:extLst>
      <p:ext uri="{BB962C8B-B14F-4D97-AF65-F5344CB8AC3E}">
        <p14:creationId xmlns:p14="http://schemas.microsoft.com/office/powerpoint/2010/main" val="318704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3CE243-FCCD-415C-B9EC-1450CC389A35}" type="datetimeFigureOut">
              <a:rPr lang="en-GB" smtClean="0"/>
              <a:t>18/02/2015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D08437D-8854-4A8B-80D6-1B26E8E0DD0A}" type="slidenum">
              <a:rPr lang="en-GB" smtClean="0"/>
              <a:t>‹#›</a:t>
            </a:fld>
            <a:endParaRPr lang="en-GB"/>
          </a:p>
        </p:txBody>
      </p:sp>
    </p:spTree>
    <p:extLst>
      <p:ext uri="{BB962C8B-B14F-4D97-AF65-F5344CB8AC3E}">
        <p14:creationId xmlns:p14="http://schemas.microsoft.com/office/powerpoint/2010/main" val="3191675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3CE243-FCCD-415C-B9EC-1450CC389A35}" type="datetimeFigureOut">
              <a:rPr lang="en-GB" smtClean="0"/>
              <a:t>18/02/2015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08437D-8854-4A8B-80D6-1B26E8E0DD0A}" type="slidenum">
              <a:rPr lang="en-GB" smtClean="0"/>
              <a:t>‹#›</a:t>
            </a:fld>
            <a:endParaRPr lang="en-GB"/>
          </a:p>
        </p:txBody>
      </p:sp>
    </p:spTree>
    <p:extLst>
      <p:ext uri="{BB962C8B-B14F-4D97-AF65-F5344CB8AC3E}">
        <p14:creationId xmlns:p14="http://schemas.microsoft.com/office/powerpoint/2010/main" val="2581919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3CE243-FCCD-415C-B9EC-1450CC389A35}" type="datetimeFigureOut">
              <a:rPr lang="en-GB" smtClean="0"/>
              <a:t>18/02/2015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08437D-8854-4A8B-80D6-1B26E8E0DD0A}" type="slidenum">
              <a:rPr lang="en-GB" smtClean="0"/>
              <a:t>‹#›</a:t>
            </a:fld>
            <a:endParaRPr lang="en-GB"/>
          </a:p>
        </p:txBody>
      </p:sp>
    </p:spTree>
    <p:extLst>
      <p:ext uri="{BB962C8B-B14F-4D97-AF65-F5344CB8AC3E}">
        <p14:creationId xmlns:p14="http://schemas.microsoft.com/office/powerpoint/2010/main" val="3794931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3CE243-FCCD-415C-B9EC-1450CC389A35}" type="datetimeFigureOut">
              <a:rPr lang="en-GB" smtClean="0"/>
              <a:t>18/02/2015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08437D-8854-4A8B-80D6-1B26E8E0DD0A}" type="slidenum">
              <a:rPr lang="en-GB" smtClean="0"/>
              <a:t>‹#›</a:t>
            </a:fld>
            <a:endParaRPr lang="en-GB"/>
          </a:p>
        </p:txBody>
      </p:sp>
    </p:spTree>
    <p:extLst>
      <p:ext uri="{BB962C8B-B14F-4D97-AF65-F5344CB8AC3E}">
        <p14:creationId xmlns:p14="http://schemas.microsoft.com/office/powerpoint/2010/main" val="177698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23" name="Group 22"/>
          <p:cNvGrpSpPr/>
          <p:nvPr/>
        </p:nvGrpSpPr>
        <p:grpSpPr>
          <a:xfrm rot="20307677">
            <a:off x="543484" y="1419706"/>
            <a:ext cx="2439911" cy="2702911"/>
            <a:chOff x="4644694" y="4008145"/>
            <a:chExt cx="2092185" cy="2477747"/>
          </a:xfrm>
        </p:grpSpPr>
        <p:grpSp>
          <p:nvGrpSpPr>
            <p:cNvPr id="16" name="Group 15"/>
            <p:cNvGrpSpPr/>
            <p:nvPr/>
          </p:nvGrpSpPr>
          <p:grpSpPr>
            <a:xfrm>
              <a:off x="4644694" y="4008145"/>
              <a:ext cx="2092185" cy="2477747"/>
              <a:chOff x="4644694" y="4008145"/>
              <a:chExt cx="2092185" cy="2477747"/>
            </a:xfrm>
          </p:grpSpPr>
          <p:sp>
            <p:nvSpPr>
              <p:cNvPr id="11" name="Rectangle 10"/>
              <p:cNvSpPr/>
              <p:nvPr/>
            </p:nvSpPr>
            <p:spPr>
              <a:xfrm>
                <a:off x="4644694" y="4008145"/>
                <a:ext cx="2092185" cy="24777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25" descr="Illustration of a yellow banan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864830">
                <a:off x="5270555" y="4091849"/>
                <a:ext cx="645857" cy="498661"/>
              </a:xfrm>
              <a:prstGeom prst="rect">
                <a:avLst/>
              </a:prstGeom>
              <a:noFill/>
              <a:extLst>
                <a:ext uri="{909E8E84-426E-40DD-AFC4-6F175D3DCCD1}">
                  <a14:hiddenFill xmlns:a14="http://schemas.microsoft.com/office/drawing/2010/main">
                    <a:solidFill>
                      <a:srgbClr val="FFFFFF"/>
                    </a:solidFill>
                  </a14:hiddenFill>
                </a:ext>
              </a:extLst>
            </p:spPr>
          </p:pic>
        </p:grpSp>
        <p:sp>
          <p:nvSpPr>
            <p:cNvPr id="18" name="TextBox 17"/>
            <p:cNvSpPr txBox="1"/>
            <p:nvPr/>
          </p:nvSpPr>
          <p:spPr>
            <a:xfrm>
              <a:off x="4649071" y="4689947"/>
              <a:ext cx="2069829" cy="1631216"/>
            </a:xfrm>
            <a:prstGeom prst="rect">
              <a:avLst/>
            </a:prstGeom>
            <a:noFill/>
          </p:spPr>
          <p:txBody>
            <a:bodyPr wrap="square" rtlCol="0">
              <a:spAutoFit/>
            </a:bodyPr>
            <a:lstStyle/>
            <a:p>
              <a:pPr algn="ctr"/>
              <a:r>
                <a:rPr lang="en-GB" sz="2000" dirty="0" smtClean="0"/>
                <a:t>Where in the cell are genes found?</a:t>
              </a:r>
            </a:p>
            <a:p>
              <a:pPr algn="ctr"/>
              <a:endParaRPr lang="en-GB" sz="2000" dirty="0" smtClean="0"/>
            </a:p>
            <a:p>
              <a:pPr algn="ctr"/>
              <a:r>
                <a:rPr lang="en-GB" sz="2000" dirty="0" smtClean="0"/>
                <a:t>What chemical are they made of?</a:t>
              </a:r>
              <a:endParaRPr lang="en-GB" sz="2000" dirty="0"/>
            </a:p>
          </p:txBody>
        </p:sp>
      </p:grpSp>
      <p:grpSp>
        <p:nvGrpSpPr>
          <p:cNvPr id="14" name="Group 13"/>
          <p:cNvGrpSpPr/>
          <p:nvPr/>
        </p:nvGrpSpPr>
        <p:grpSpPr>
          <a:xfrm>
            <a:off x="1243013" y="4580053"/>
            <a:ext cx="4823698" cy="2216171"/>
            <a:chOff x="1243013" y="4580053"/>
            <a:chExt cx="4823698" cy="2216171"/>
          </a:xfrm>
        </p:grpSpPr>
        <p:sp>
          <p:nvSpPr>
            <p:cNvPr id="8" name="Rectangle 7"/>
            <p:cNvSpPr/>
            <p:nvPr/>
          </p:nvSpPr>
          <p:spPr>
            <a:xfrm>
              <a:off x="1243013" y="4580053"/>
              <a:ext cx="4823698" cy="20008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31" descr="Illustration of a watermelon slic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908466">
              <a:off x="3275571" y="4601928"/>
              <a:ext cx="691689" cy="481096"/>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p:cNvSpPr txBox="1"/>
            <p:nvPr/>
          </p:nvSpPr>
          <p:spPr>
            <a:xfrm>
              <a:off x="1373506" y="5165008"/>
              <a:ext cx="4501130" cy="1631216"/>
            </a:xfrm>
            <a:prstGeom prst="rect">
              <a:avLst/>
            </a:prstGeom>
            <a:noFill/>
          </p:spPr>
          <p:txBody>
            <a:bodyPr wrap="square" rtlCol="0">
              <a:spAutoFit/>
            </a:bodyPr>
            <a:lstStyle/>
            <a:p>
              <a:pPr algn="ctr"/>
              <a:r>
                <a:rPr lang="en-GB" sz="2000" dirty="0" smtClean="0"/>
                <a:t>How can studies of identical twins help us to understand the effect of the environment on phenotype for a characteristic? </a:t>
              </a:r>
              <a:endParaRPr lang="en-GB" sz="2000" dirty="0">
                <a:sym typeface="Symbol"/>
              </a:endParaRPr>
            </a:p>
            <a:p>
              <a:pPr algn="ctr"/>
              <a:endParaRPr lang="en-GB" sz="2000" dirty="0"/>
            </a:p>
          </p:txBody>
        </p:sp>
      </p:grpSp>
      <p:grpSp>
        <p:nvGrpSpPr>
          <p:cNvPr id="24" name="Group 23"/>
          <p:cNvGrpSpPr/>
          <p:nvPr/>
        </p:nvGrpSpPr>
        <p:grpSpPr>
          <a:xfrm rot="20681795">
            <a:off x="3745791" y="1424707"/>
            <a:ext cx="2120075" cy="2114550"/>
            <a:chOff x="4670000" y="1776491"/>
            <a:chExt cx="1828103" cy="2114550"/>
          </a:xfrm>
        </p:grpSpPr>
        <p:grpSp>
          <p:nvGrpSpPr>
            <p:cNvPr id="15" name="Group 14"/>
            <p:cNvGrpSpPr/>
            <p:nvPr/>
          </p:nvGrpSpPr>
          <p:grpSpPr>
            <a:xfrm>
              <a:off x="4670002" y="1776491"/>
              <a:ext cx="1828101" cy="2114550"/>
              <a:chOff x="4670002" y="1857375"/>
              <a:chExt cx="1828101" cy="2114550"/>
            </a:xfrm>
          </p:grpSpPr>
          <p:sp>
            <p:nvSpPr>
              <p:cNvPr id="12" name="Rectangle 11"/>
              <p:cNvSpPr/>
              <p:nvPr/>
            </p:nvSpPr>
            <p:spPr>
              <a:xfrm>
                <a:off x="4670002" y="1857375"/>
                <a:ext cx="1828101" cy="211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1" descr="Illustration of an orange slic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51967" y="1930008"/>
                <a:ext cx="864170" cy="567041"/>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TextBox 19"/>
            <p:cNvSpPr txBox="1"/>
            <p:nvPr/>
          </p:nvSpPr>
          <p:spPr>
            <a:xfrm>
              <a:off x="4670000" y="2403480"/>
              <a:ext cx="1828101" cy="1015663"/>
            </a:xfrm>
            <a:prstGeom prst="rect">
              <a:avLst/>
            </a:prstGeom>
            <a:noFill/>
          </p:spPr>
          <p:txBody>
            <a:bodyPr wrap="square" rtlCol="0">
              <a:spAutoFit/>
            </a:bodyPr>
            <a:lstStyle/>
            <a:p>
              <a:pPr algn="ctr"/>
              <a:r>
                <a:rPr lang="en-GB" sz="2000" dirty="0" smtClean="0"/>
                <a:t>How do genes control our characteristics?</a:t>
              </a:r>
              <a:endParaRPr lang="en-GB" sz="2000" dirty="0"/>
            </a:p>
          </p:txBody>
        </p:sp>
      </p:grpSp>
      <p:grpSp>
        <p:nvGrpSpPr>
          <p:cNvPr id="26" name="Group 25"/>
          <p:cNvGrpSpPr/>
          <p:nvPr/>
        </p:nvGrpSpPr>
        <p:grpSpPr>
          <a:xfrm rot="1241159">
            <a:off x="6539413" y="3846348"/>
            <a:ext cx="2352220" cy="2216435"/>
            <a:chOff x="60116" y="1857374"/>
            <a:chExt cx="2352220" cy="2216435"/>
          </a:xfrm>
        </p:grpSpPr>
        <p:grpSp>
          <p:nvGrpSpPr>
            <p:cNvPr id="13" name="Group 12"/>
            <p:cNvGrpSpPr/>
            <p:nvPr/>
          </p:nvGrpSpPr>
          <p:grpSpPr>
            <a:xfrm>
              <a:off x="60116" y="1857374"/>
              <a:ext cx="2296029" cy="2216435"/>
              <a:chOff x="60116" y="1857374"/>
              <a:chExt cx="2296029" cy="2216435"/>
            </a:xfrm>
          </p:grpSpPr>
          <p:sp>
            <p:nvSpPr>
              <p:cNvPr id="9" name="Rectangle 8"/>
              <p:cNvSpPr/>
              <p:nvPr/>
            </p:nvSpPr>
            <p:spPr>
              <a:xfrm>
                <a:off x="60116" y="1857374"/>
                <a:ext cx="2296029" cy="221643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2" descr="C:\Users\Sue\AppData\Local\Microsoft\Windows\INetCache\IE\84DGYH3T\MC900436911[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6228" y="1922537"/>
                <a:ext cx="697620" cy="610341"/>
              </a:xfrm>
              <a:prstGeom prst="rect">
                <a:avLst/>
              </a:prstGeom>
              <a:noFill/>
              <a:extLst>
                <a:ext uri="{909E8E84-426E-40DD-AFC4-6F175D3DCCD1}">
                  <a14:hiddenFill xmlns:a14="http://schemas.microsoft.com/office/drawing/2010/main">
                    <a:solidFill>
                      <a:srgbClr val="FFFFFF"/>
                    </a:solidFill>
                  </a14:hiddenFill>
                </a:ext>
              </a:extLst>
            </p:spPr>
          </p:pic>
        </p:grpSp>
        <p:sp>
          <p:nvSpPr>
            <p:cNvPr id="21" name="TextBox 20"/>
            <p:cNvSpPr txBox="1"/>
            <p:nvPr/>
          </p:nvSpPr>
          <p:spPr>
            <a:xfrm>
              <a:off x="135166" y="2541344"/>
              <a:ext cx="2277170" cy="1323439"/>
            </a:xfrm>
            <a:prstGeom prst="rect">
              <a:avLst/>
            </a:prstGeom>
            <a:noFill/>
          </p:spPr>
          <p:txBody>
            <a:bodyPr wrap="square" rtlCol="0">
              <a:spAutoFit/>
            </a:bodyPr>
            <a:lstStyle/>
            <a:p>
              <a:pPr algn="ctr"/>
              <a:r>
                <a:rPr lang="en-GB" sz="2000" dirty="0"/>
                <a:t>Explain the difference between genotype and phenotype. </a:t>
              </a:r>
              <a:endParaRPr lang="en-GB" sz="2000" dirty="0"/>
            </a:p>
          </p:txBody>
        </p:sp>
      </p:grpSp>
      <p:grpSp>
        <p:nvGrpSpPr>
          <p:cNvPr id="27" name="Group 26"/>
          <p:cNvGrpSpPr/>
          <p:nvPr/>
        </p:nvGrpSpPr>
        <p:grpSpPr>
          <a:xfrm rot="21028126">
            <a:off x="6428863" y="934802"/>
            <a:ext cx="2189488" cy="2296650"/>
            <a:chOff x="2062727" y="4210050"/>
            <a:chExt cx="2189488" cy="2114550"/>
          </a:xfrm>
        </p:grpSpPr>
        <p:grpSp>
          <p:nvGrpSpPr>
            <p:cNvPr id="17" name="Group 16"/>
            <p:cNvGrpSpPr/>
            <p:nvPr/>
          </p:nvGrpSpPr>
          <p:grpSpPr>
            <a:xfrm>
              <a:off x="2093791" y="4210050"/>
              <a:ext cx="2158424" cy="2114550"/>
              <a:chOff x="2093791" y="4210050"/>
              <a:chExt cx="2158424" cy="2114550"/>
            </a:xfrm>
          </p:grpSpPr>
          <p:sp>
            <p:nvSpPr>
              <p:cNvPr id="10" name="Rectangle 9"/>
              <p:cNvSpPr/>
              <p:nvPr/>
            </p:nvSpPr>
            <p:spPr>
              <a:xfrm>
                <a:off x="2093791" y="4210050"/>
                <a:ext cx="2158424" cy="211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33" descr="Illustration of strawberries."/>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704422" y="4265999"/>
                <a:ext cx="746510" cy="617194"/>
              </a:xfrm>
              <a:prstGeom prst="rect">
                <a:avLst/>
              </a:prstGeom>
              <a:noFill/>
              <a:extLst>
                <a:ext uri="{909E8E84-426E-40DD-AFC4-6F175D3DCCD1}">
                  <a14:hiddenFill xmlns:a14="http://schemas.microsoft.com/office/drawing/2010/main">
                    <a:solidFill>
                      <a:srgbClr val="FFFFFF"/>
                    </a:solidFill>
                  </a14:hiddenFill>
                </a:ext>
              </a:extLst>
            </p:spPr>
          </p:pic>
        </p:grpSp>
        <p:sp>
          <p:nvSpPr>
            <p:cNvPr id="22" name="TextBox 21"/>
            <p:cNvSpPr txBox="1"/>
            <p:nvPr/>
          </p:nvSpPr>
          <p:spPr>
            <a:xfrm>
              <a:off x="2062727" y="4980470"/>
              <a:ext cx="2189487" cy="1218504"/>
            </a:xfrm>
            <a:prstGeom prst="rect">
              <a:avLst/>
            </a:prstGeom>
            <a:noFill/>
          </p:spPr>
          <p:txBody>
            <a:bodyPr wrap="square" rtlCol="0">
              <a:spAutoFit/>
            </a:bodyPr>
            <a:lstStyle/>
            <a:p>
              <a:pPr algn="ctr"/>
              <a:r>
                <a:rPr lang="en-GB" sz="2000" dirty="0"/>
                <a:t>Name the 2 groups of proteins and give an example of each. </a:t>
              </a:r>
              <a:endParaRPr lang="en-GB" sz="2000" dirty="0"/>
            </a:p>
          </p:txBody>
        </p:sp>
      </p:grpSp>
      <p:sp>
        <p:nvSpPr>
          <p:cNvPr id="28" name="TextBox 27"/>
          <p:cNvSpPr txBox="1"/>
          <p:nvPr/>
        </p:nvSpPr>
        <p:spPr>
          <a:xfrm>
            <a:off x="87673" y="215384"/>
            <a:ext cx="5641288" cy="1107996"/>
          </a:xfrm>
          <a:prstGeom prst="rect">
            <a:avLst/>
          </a:prstGeom>
          <a:noFill/>
        </p:spPr>
        <p:txBody>
          <a:bodyPr wrap="none" rtlCol="0">
            <a:spAutoFit/>
          </a:bodyPr>
          <a:lstStyle/>
          <a:p>
            <a:r>
              <a:rPr lang="en-GB" sz="6600" b="1" dirty="0" smtClean="0"/>
              <a:t>5 a day revision</a:t>
            </a:r>
            <a:endParaRPr lang="en-GB" sz="6600" b="1" dirty="0"/>
          </a:p>
        </p:txBody>
      </p:sp>
      <p:sp>
        <p:nvSpPr>
          <p:cNvPr id="2" name="TextBox 1"/>
          <p:cNvSpPr txBox="1"/>
          <p:nvPr/>
        </p:nvSpPr>
        <p:spPr>
          <a:xfrm>
            <a:off x="5527964" y="24025"/>
            <a:ext cx="3574339" cy="769441"/>
          </a:xfrm>
          <a:prstGeom prst="rect">
            <a:avLst/>
          </a:prstGeom>
          <a:noFill/>
        </p:spPr>
        <p:txBody>
          <a:bodyPr wrap="square" rtlCol="0">
            <a:spAutoFit/>
          </a:bodyPr>
          <a:lstStyle/>
          <a:p>
            <a:pPr algn="ctr"/>
            <a:r>
              <a:rPr lang="en-GB" sz="2400" b="1" dirty="0" smtClean="0"/>
              <a:t>B1 – You and </a:t>
            </a:r>
            <a:r>
              <a:rPr lang="en-GB" sz="2400" b="1" dirty="0"/>
              <a:t>y</a:t>
            </a:r>
            <a:r>
              <a:rPr lang="en-GB" sz="2400" b="1" dirty="0" smtClean="0"/>
              <a:t>our </a:t>
            </a:r>
            <a:r>
              <a:rPr lang="en-GB" sz="2400" b="1" dirty="0" smtClean="0"/>
              <a:t>genes</a:t>
            </a:r>
          </a:p>
          <a:p>
            <a:pPr algn="ctr"/>
            <a:r>
              <a:rPr lang="en-GB" sz="2000" b="1" dirty="0" smtClean="0"/>
              <a:t>What genes do</a:t>
            </a:r>
            <a:endParaRPr lang="en-GB" sz="2000" b="1" dirty="0"/>
          </a:p>
        </p:txBody>
      </p:sp>
      <p:sp>
        <p:nvSpPr>
          <p:cNvPr id="29" name="TextBox 28"/>
          <p:cNvSpPr txBox="1"/>
          <p:nvPr/>
        </p:nvSpPr>
        <p:spPr>
          <a:xfrm>
            <a:off x="7989497" y="6545044"/>
            <a:ext cx="1112805" cy="2769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smtClean="0"/>
              <a:t>@</a:t>
            </a:r>
            <a:r>
              <a:rPr lang="en-GB" sz="1200" dirty="0" err="1" smtClean="0"/>
              <a:t>aegilopoides</a:t>
            </a:r>
            <a:endParaRPr lang="en-GB" sz="1200" dirty="0"/>
          </a:p>
        </p:txBody>
      </p:sp>
    </p:spTree>
    <p:extLst>
      <p:ext uri="{BB962C8B-B14F-4D97-AF65-F5344CB8AC3E}">
        <p14:creationId xmlns:p14="http://schemas.microsoft.com/office/powerpoint/2010/main" val="27883522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23" name="Group 22"/>
          <p:cNvGrpSpPr/>
          <p:nvPr/>
        </p:nvGrpSpPr>
        <p:grpSpPr>
          <a:xfrm rot="20307677">
            <a:off x="429690" y="1501071"/>
            <a:ext cx="2027907" cy="1501136"/>
            <a:chOff x="4644694" y="4008146"/>
            <a:chExt cx="2027907" cy="1501136"/>
          </a:xfrm>
        </p:grpSpPr>
        <p:grpSp>
          <p:nvGrpSpPr>
            <p:cNvPr id="16" name="Group 15"/>
            <p:cNvGrpSpPr/>
            <p:nvPr/>
          </p:nvGrpSpPr>
          <p:grpSpPr>
            <a:xfrm>
              <a:off x="4644694" y="4008146"/>
              <a:ext cx="2027907" cy="1501136"/>
              <a:chOff x="4644694" y="4008146"/>
              <a:chExt cx="2027907" cy="1501136"/>
            </a:xfrm>
          </p:grpSpPr>
          <p:sp>
            <p:nvSpPr>
              <p:cNvPr id="11" name="Rectangle 10"/>
              <p:cNvSpPr/>
              <p:nvPr/>
            </p:nvSpPr>
            <p:spPr>
              <a:xfrm>
                <a:off x="4644694" y="4008146"/>
                <a:ext cx="2027907" cy="15011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25" descr="Illustration of a yellow banan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864830">
                <a:off x="5270555" y="4091849"/>
                <a:ext cx="645857" cy="498661"/>
              </a:xfrm>
              <a:prstGeom prst="rect">
                <a:avLst/>
              </a:prstGeom>
              <a:noFill/>
              <a:extLst>
                <a:ext uri="{909E8E84-426E-40DD-AFC4-6F175D3DCCD1}">
                  <a14:hiddenFill xmlns:a14="http://schemas.microsoft.com/office/drawing/2010/main">
                    <a:solidFill>
                      <a:srgbClr val="FFFFFF"/>
                    </a:solidFill>
                  </a14:hiddenFill>
                </a:ext>
              </a:extLst>
            </p:spPr>
          </p:pic>
        </p:grpSp>
        <p:sp>
          <p:nvSpPr>
            <p:cNvPr id="18" name="TextBox 17"/>
            <p:cNvSpPr txBox="1"/>
            <p:nvPr/>
          </p:nvSpPr>
          <p:spPr>
            <a:xfrm>
              <a:off x="4729959" y="4865365"/>
              <a:ext cx="1857375" cy="400110"/>
            </a:xfrm>
            <a:prstGeom prst="rect">
              <a:avLst/>
            </a:prstGeom>
            <a:noFill/>
          </p:spPr>
          <p:txBody>
            <a:bodyPr wrap="square" rtlCol="0">
              <a:spAutoFit/>
            </a:bodyPr>
            <a:lstStyle/>
            <a:p>
              <a:pPr algn="ctr"/>
              <a:r>
                <a:rPr lang="en-GB" sz="2000" dirty="0" smtClean="0"/>
                <a:t>Define </a:t>
              </a:r>
              <a:r>
                <a:rPr lang="en-GB" sz="2000" dirty="0" smtClean="0"/>
                <a:t>allele.</a:t>
              </a:r>
              <a:endParaRPr lang="en-GB" sz="2000" dirty="0"/>
            </a:p>
          </p:txBody>
        </p:sp>
      </p:grpSp>
      <p:grpSp>
        <p:nvGrpSpPr>
          <p:cNvPr id="14" name="Group 13"/>
          <p:cNvGrpSpPr/>
          <p:nvPr/>
        </p:nvGrpSpPr>
        <p:grpSpPr>
          <a:xfrm>
            <a:off x="1260750" y="4635472"/>
            <a:ext cx="4066416" cy="1708665"/>
            <a:chOff x="1662545" y="3928867"/>
            <a:chExt cx="4066416" cy="1708665"/>
          </a:xfrm>
        </p:grpSpPr>
        <p:sp>
          <p:nvSpPr>
            <p:cNvPr id="8" name="Rectangle 7"/>
            <p:cNvSpPr/>
            <p:nvPr/>
          </p:nvSpPr>
          <p:spPr>
            <a:xfrm>
              <a:off x="1662545" y="3928867"/>
              <a:ext cx="4066416" cy="170866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31" descr="Illustration of a watermelon slic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908466">
              <a:off x="3275571" y="4063985"/>
              <a:ext cx="691689" cy="481096"/>
            </a:xfrm>
            <a:prstGeom prst="rect">
              <a:avLst/>
            </a:prstGeom>
            <a:noFill/>
            <a:extLst>
              <a:ext uri="{909E8E84-426E-40DD-AFC4-6F175D3DCCD1}">
                <a14:hiddenFill xmlns:a14="http://schemas.microsoft.com/office/drawing/2010/main">
                  <a:solidFill>
                    <a:srgbClr val="FFFFFF"/>
                  </a:solidFill>
                </a14:hiddenFill>
              </a:ext>
            </a:extLst>
          </p:spPr>
        </p:pic>
      </p:grpSp>
      <p:sp>
        <p:nvSpPr>
          <p:cNvPr id="19" name="TextBox 18"/>
          <p:cNvSpPr txBox="1"/>
          <p:nvPr/>
        </p:nvSpPr>
        <p:spPr>
          <a:xfrm>
            <a:off x="1002502" y="5328474"/>
            <a:ext cx="4501130" cy="1015663"/>
          </a:xfrm>
          <a:prstGeom prst="rect">
            <a:avLst/>
          </a:prstGeom>
          <a:noFill/>
        </p:spPr>
        <p:txBody>
          <a:bodyPr wrap="square" rtlCol="0">
            <a:spAutoFit/>
          </a:bodyPr>
          <a:lstStyle/>
          <a:p>
            <a:pPr algn="ctr"/>
            <a:r>
              <a:rPr lang="en-GB" sz="2000" dirty="0" smtClean="0"/>
              <a:t>Explain why you are similar to, but different from your parents. </a:t>
            </a:r>
            <a:endParaRPr lang="en-GB" sz="2000" dirty="0">
              <a:sym typeface="Symbol"/>
            </a:endParaRPr>
          </a:p>
          <a:p>
            <a:pPr algn="ctr"/>
            <a:endParaRPr lang="en-GB" sz="2000" dirty="0"/>
          </a:p>
        </p:txBody>
      </p:sp>
      <p:grpSp>
        <p:nvGrpSpPr>
          <p:cNvPr id="24" name="Group 23"/>
          <p:cNvGrpSpPr/>
          <p:nvPr/>
        </p:nvGrpSpPr>
        <p:grpSpPr>
          <a:xfrm rot="20681795">
            <a:off x="3347673" y="1387980"/>
            <a:ext cx="1841745" cy="2114550"/>
            <a:chOff x="4670002" y="1776492"/>
            <a:chExt cx="1841745" cy="2114550"/>
          </a:xfrm>
        </p:grpSpPr>
        <p:grpSp>
          <p:nvGrpSpPr>
            <p:cNvPr id="15" name="Group 14"/>
            <p:cNvGrpSpPr/>
            <p:nvPr/>
          </p:nvGrpSpPr>
          <p:grpSpPr>
            <a:xfrm>
              <a:off x="4670002" y="1776492"/>
              <a:ext cx="1828101" cy="2114550"/>
              <a:chOff x="4670002" y="1857376"/>
              <a:chExt cx="1828101" cy="2114550"/>
            </a:xfrm>
          </p:grpSpPr>
          <p:sp>
            <p:nvSpPr>
              <p:cNvPr id="12" name="Rectangle 11"/>
              <p:cNvSpPr/>
              <p:nvPr/>
            </p:nvSpPr>
            <p:spPr>
              <a:xfrm>
                <a:off x="4670002" y="1857376"/>
                <a:ext cx="1828101" cy="211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1" descr="Illustration of an orange slic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51967" y="1930008"/>
                <a:ext cx="864170" cy="567041"/>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TextBox 19"/>
            <p:cNvSpPr txBox="1"/>
            <p:nvPr/>
          </p:nvSpPr>
          <p:spPr>
            <a:xfrm>
              <a:off x="4683646" y="2724048"/>
              <a:ext cx="1828101" cy="707886"/>
            </a:xfrm>
            <a:prstGeom prst="rect">
              <a:avLst/>
            </a:prstGeom>
            <a:noFill/>
          </p:spPr>
          <p:txBody>
            <a:bodyPr wrap="square" rtlCol="0">
              <a:spAutoFit/>
            </a:bodyPr>
            <a:lstStyle/>
            <a:p>
              <a:pPr algn="ctr"/>
              <a:r>
                <a:rPr lang="en-GB" sz="2000" dirty="0" smtClean="0"/>
                <a:t>What is a mutation?</a:t>
              </a:r>
              <a:endParaRPr lang="en-GB" sz="2000" dirty="0"/>
            </a:p>
          </p:txBody>
        </p:sp>
      </p:grpSp>
      <p:grpSp>
        <p:nvGrpSpPr>
          <p:cNvPr id="26" name="Group 25"/>
          <p:cNvGrpSpPr/>
          <p:nvPr/>
        </p:nvGrpSpPr>
        <p:grpSpPr>
          <a:xfrm rot="1241159">
            <a:off x="6189469" y="3879279"/>
            <a:ext cx="2571130" cy="2114550"/>
            <a:chOff x="-280684" y="1976418"/>
            <a:chExt cx="2571130" cy="2114550"/>
          </a:xfrm>
        </p:grpSpPr>
        <p:grpSp>
          <p:nvGrpSpPr>
            <p:cNvPr id="13" name="Group 12"/>
            <p:cNvGrpSpPr/>
            <p:nvPr/>
          </p:nvGrpSpPr>
          <p:grpSpPr>
            <a:xfrm>
              <a:off x="-280684" y="1976418"/>
              <a:ext cx="2526557" cy="2114550"/>
              <a:chOff x="-280684" y="1976418"/>
              <a:chExt cx="2526557" cy="2114550"/>
            </a:xfrm>
          </p:grpSpPr>
          <p:sp>
            <p:nvSpPr>
              <p:cNvPr id="9" name="Rectangle 8"/>
              <p:cNvSpPr/>
              <p:nvPr/>
            </p:nvSpPr>
            <p:spPr>
              <a:xfrm>
                <a:off x="-280684" y="1976418"/>
                <a:ext cx="2526557" cy="211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2" descr="C:\Users\Sue\AppData\Local\Microsoft\Windows\INetCache\IE\84DGYH3T\MC900436911[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30044" y="2123955"/>
                <a:ext cx="697620" cy="610341"/>
              </a:xfrm>
              <a:prstGeom prst="rect">
                <a:avLst/>
              </a:prstGeom>
              <a:noFill/>
              <a:extLst>
                <a:ext uri="{909E8E84-426E-40DD-AFC4-6F175D3DCCD1}">
                  <a14:hiddenFill xmlns:a14="http://schemas.microsoft.com/office/drawing/2010/main">
                    <a:solidFill>
                      <a:srgbClr val="FFFFFF"/>
                    </a:solidFill>
                  </a14:hiddenFill>
                </a:ext>
              </a:extLst>
            </p:spPr>
          </p:pic>
        </p:grpSp>
        <p:sp>
          <p:nvSpPr>
            <p:cNvPr id="21" name="TextBox 20"/>
            <p:cNvSpPr txBox="1"/>
            <p:nvPr/>
          </p:nvSpPr>
          <p:spPr>
            <a:xfrm>
              <a:off x="-210234" y="2878111"/>
              <a:ext cx="2500680" cy="1015663"/>
            </a:xfrm>
            <a:prstGeom prst="rect">
              <a:avLst/>
            </a:prstGeom>
            <a:noFill/>
          </p:spPr>
          <p:txBody>
            <a:bodyPr wrap="square" rtlCol="0">
              <a:spAutoFit/>
            </a:bodyPr>
            <a:lstStyle/>
            <a:p>
              <a:pPr algn="ctr"/>
              <a:r>
                <a:rPr lang="en-GB" sz="2000" dirty="0"/>
                <a:t>Explain the difference between homozygous and heterozygous.</a:t>
              </a:r>
            </a:p>
          </p:txBody>
        </p:sp>
      </p:grpSp>
      <p:grpSp>
        <p:nvGrpSpPr>
          <p:cNvPr id="27" name="Group 26"/>
          <p:cNvGrpSpPr/>
          <p:nvPr/>
        </p:nvGrpSpPr>
        <p:grpSpPr>
          <a:xfrm rot="21028126">
            <a:off x="5865581" y="948879"/>
            <a:ext cx="2692137" cy="2337686"/>
            <a:chOff x="2075455" y="4210050"/>
            <a:chExt cx="2692137" cy="2114550"/>
          </a:xfrm>
        </p:grpSpPr>
        <p:grpSp>
          <p:nvGrpSpPr>
            <p:cNvPr id="17" name="Group 16"/>
            <p:cNvGrpSpPr/>
            <p:nvPr/>
          </p:nvGrpSpPr>
          <p:grpSpPr>
            <a:xfrm>
              <a:off x="2075455" y="4210050"/>
              <a:ext cx="2692137" cy="2114550"/>
              <a:chOff x="2075455" y="4210050"/>
              <a:chExt cx="2692137" cy="2114550"/>
            </a:xfrm>
          </p:grpSpPr>
          <p:sp>
            <p:nvSpPr>
              <p:cNvPr id="10" name="Rectangle 9"/>
              <p:cNvSpPr/>
              <p:nvPr/>
            </p:nvSpPr>
            <p:spPr>
              <a:xfrm>
                <a:off x="2075455" y="4210050"/>
                <a:ext cx="2692137" cy="211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33" descr="Illustration of strawberries."/>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964908" y="4276725"/>
                <a:ext cx="746510" cy="617194"/>
              </a:xfrm>
              <a:prstGeom prst="rect">
                <a:avLst/>
              </a:prstGeom>
              <a:noFill/>
              <a:extLst>
                <a:ext uri="{909E8E84-426E-40DD-AFC4-6F175D3DCCD1}">
                  <a14:hiddenFill xmlns:a14="http://schemas.microsoft.com/office/drawing/2010/main">
                    <a:solidFill>
                      <a:srgbClr val="FFFFFF"/>
                    </a:solidFill>
                  </a14:hiddenFill>
                </a:ext>
              </a:extLst>
            </p:spPr>
          </p:pic>
        </p:grpSp>
        <p:sp>
          <p:nvSpPr>
            <p:cNvPr id="22" name="TextBox 21"/>
            <p:cNvSpPr txBox="1"/>
            <p:nvPr/>
          </p:nvSpPr>
          <p:spPr>
            <a:xfrm>
              <a:off x="2102945" y="4784995"/>
              <a:ext cx="2623479" cy="1475514"/>
            </a:xfrm>
            <a:prstGeom prst="rect">
              <a:avLst/>
            </a:prstGeom>
            <a:noFill/>
          </p:spPr>
          <p:txBody>
            <a:bodyPr wrap="square" rtlCol="0">
              <a:spAutoFit/>
            </a:bodyPr>
            <a:lstStyle/>
            <a:p>
              <a:pPr algn="ctr"/>
              <a:r>
                <a:rPr lang="en-GB" sz="2000" dirty="0" smtClean="0"/>
                <a:t>How many chromosomes are found in sex cells? </a:t>
              </a:r>
              <a:endParaRPr lang="en-GB" sz="2000" dirty="0" smtClean="0"/>
            </a:p>
            <a:p>
              <a:pPr algn="ctr"/>
              <a:endParaRPr lang="en-GB" sz="2000" dirty="0" smtClean="0"/>
            </a:p>
            <a:p>
              <a:pPr algn="ctr"/>
              <a:r>
                <a:rPr lang="en-GB" sz="2000" dirty="0" smtClean="0"/>
                <a:t>Why </a:t>
              </a:r>
              <a:r>
                <a:rPr lang="en-GB" sz="2000" dirty="0" smtClean="0"/>
                <a:t>is this important?</a:t>
              </a:r>
              <a:endParaRPr lang="en-GB" sz="2000" dirty="0"/>
            </a:p>
          </p:txBody>
        </p:sp>
      </p:grpSp>
      <p:sp>
        <p:nvSpPr>
          <p:cNvPr id="28" name="TextBox 27"/>
          <p:cNvSpPr txBox="1"/>
          <p:nvPr/>
        </p:nvSpPr>
        <p:spPr>
          <a:xfrm>
            <a:off x="87673" y="215384"/>
            <a:ext cx="5641288" cy="1107996"/>
          </a:xfrm>
          <a:prstGeom prst="rect">
            <a:avLst/>
          </a:prstGeom>
          <a:noFill/>
        </p:spPr>
        <p:txBody>
          <a:bodyPr wrap="none" rtlCol="0">
            <a:spAutoFit/>
          </a:bodyPr>
          <a:lstStyle/>
          <a:p>
            <a:r>
              <a:rPr lang="en-GB" sz="6600" b="1" dirty="0" smtClean="0"/>
              <a:t>5 a day revision</a:t>
            </a:r>
            <a:endParaRPr lang="en-GB" sz="6600" b="1" dirty="0"/>
          </a:p>
        </p:txBody>
      </p:sp>
      <p:sp>
        <p:nvSpPr>
          <p:cNvPr id="2" name="TextBox 1"/>
          <p:cNvSpPr txBox="1"/>
          <p:nvPr/>
        </p:nvSpPr>
        <p:spPr>
          <a:xfrm>
            <a:off x="5728961" y="24025"/>
            <a:ext cx="3373342" cy="769441"/>
          </a:xfrm>
          <a:prstGeom prst="rect">
            <a:avLst/>
          </a:prstGeom>
          <a:noFill/>
        </p:spPr>
        <p:txBody>
          <a:bodyPr wrap="square" rtlCol="0">
            <a:spAutoFit/>
          </a:bodyPr>
          <a:lstStyle/>
          <a:p>
            <a:pPr algn="ctr"/>
            <a:r>
              <a:rPr lang="en-GB" sz="2400" b="1" dirty="0" smtClean="0"/>
              <a:t>B1 – You and </a:t>
            </a:r>
            <a:r>
              <a:rPr lang="en-GB" sz="2400" b="1" dirty="0"/>
              <a:t>y</a:t>
            </a:r>
            <a:r>
              <a:rPr lang="en-GB" sz="2400" b="1" dirty="0" smtClean="0"/>
              <a:t>our </a:t>
            </a:r>
            <a:r>
              <a:rPr lang="en-GB" sz="2400" b="1" dirty="0" smtClean="0"/>
              <a:t>genes</a:t>
            </a:r>
            <a:endParaRPr lang="en-GB" sz="2400" b="1" dirty="0"/>
          </a:p>
          <a:p>
            <a:pPr algn="ctr"/>
            <a:r>
              <a:rPr lang="en-GB" sz="2000" b="1" dirty="0" smtClean="0"/>
              <a:t>Genes and variation</a:t>
            </a:r>
            <a:endParaRPr lang="en-GB" sz="2000" b="1" dirty="0"/>
          </a:p>
        </p:txBody>
      </p:sp>
      <p:sp>
        <p:nvSpPr>
          <p:cNvPr id="29" name="TextBox 28"/>
          <p:cNvSpPr txBox="1"/>
          <p:nvPr/>
        </p:nvSpPr>
        <p:spPr>
          <a:xfrm>
            <a:off x="7989497" y="6545044"/>
            <a:ext cx="1112805" cy="2769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smtClean="0"/>
              <a:t>@</a:t>
            </a:r>
            <a:r>
              <a:rPr lang="en-GB" sz="1200" dirty="0" err="1" smtClean="0"/>
              <a:t>aegilopoides</a:t>
            </a:r>
            <a:endParaRPr lang="en-GB" sz="1200" dirty="0"/>
          </a:p>
        </p:txBody>
      </p:sp>
    </p:spTree>
    <p:extLst>
      <p:ext uri="{BB962C8B-B14F-4D97-AF65-F5344CB8AC3E}">
        <p14:creationId xmlns:p14="http://schemas.microsoft.com/office/powerpoint/2010/main" val="32078837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23" name="Group 22"/>
          <p:cNvGrpSpPr/>
          <p:nvPr/>
        </p:nvGrpSpPr>
        <p:grpSpPr>
          <a:xfrm rot="20307677">
            <a:off x="454900" y="1542580"/>
            <a:ext cx="1882530" cy="2114550"/>
            <a:chOff x="4644695" y="4008146"/>
            <a:chExt cx="1882530" cy="2114550"/>
          </a:xfrm>
        </p:grpSpPr>
        <p:grpSp>
          <p:nvGrpSpPr>
            <p:cNvPr id="16" name="Group 15"/>
            <p:cNvGrpSpPr/>
            <p:nvPr/>
          </p:nvGrpSpPr>
          <p:grpSpPr>
            <a:xfrm>
              <a:off x="4644695" y="4008146"/>
              <a:ext cx="1828101" cy="2114550"/>
              <a:chOff x="4644695" y="4008146"/>
              <a:chExt cx="1828101" cy="2114550"/>
            </a:xfrm>
          </p:grpSpPr>
          <p:sp>
            <p:nvSpPr>
              <p:cNvPr id="11" name="Rectangle 10"/>
              <p:cNvSpPr/>
              <p:nvPr/>
            </p:nvSpPr>
            <p:spPr>
              <a:xfrm>
                <a:off x="4644695" y="4008146"/>
                <a:ext cx="1828101" cy="211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25" descr="Illustration of a yellow banan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864830">
                <a:off x="5270555" y="4091849"/>
                <a:ext cx="645857" cy="498661"/>
              </a:xfrm>
              <a:prstGeom prst="rect">
                <a:avLst/>
              </a:prstGeom>
              <a:noFill/>
              <a:extLst>
                <a:ext uri="{909E8E84-426E-40DD-AFC4-6F175D3DCCD1}">
                  <a14:hiddenFill xmlns:a14="http://schemas.microsoft.com/office/drawing/2010/main">
                    <a:solidFill>
                      <a:srgbClr val="FFFFFF"/>
                    </a:solidFill>
                  </a14:hiddenFill>
                </a:ext>
              </a:extLst>
            </p:spPr>
          </p:pic>
        </p:grpSp>
        <p:sp>
          <p:nvSpPr>
            <p:cNvPr id="18" name="TextBox 17"/>
            <p:cNvSpPr txBox="1"/>
            <p:nvPr/>
          </p:nvSpPr>
          <p:spPr>
            <a:xfrm>
              <a:off x="4669850" y="4722816"/>
              <a:ext cx="1857375" cy="1323439"/>
            </a:xfrm>
            <a:prstGeom prst="rect">
              <a:avLst/>
            </a:prstGeom>
            <a:noFill/>
          </p:spPr>
          <p:txBody>
            <a:bodyPr wrap="square" rtlCol="0">
              <a:spAutoFit/>
            </a:bodyPr>
            <a:lstStyle/>
            <a:p>
              <a:pPr algn="ctr"/>
              <a:r>
                <a:rPr lang="en-GB" sz="2000" dirty="0" smtClean="0"/>
                <a:t>Define the terms:</a:t>
              </a:r>
            </a:p>
            <a:p>
              <a:pPr algn="ctr"/>
              <a:r>
                <a:rPr lang="en-GB" sz="2000" dirty="0" smtClean="0"/>
                <a:t>Dominant</a:t>
              </a:r>
            </a:p>
            <a:p>
              <a:pPr algn="ctr"/>
              <a:r>
                <a:rPr lang="en-GB" sz="2000" dirty="0" smtClean="0"/>
                <a:t>Recessive</a:t>
              </a:r>
              <a:endParaRPr lang="en-GB" sz="2000" dirty="0"/>
            </a:p>
          </p:txBody>
        </p:sp>
      </p:grpSp>
      <p:sp>
        <p:nvSpPr>
          <p:cNvPr id="8" name="Rectangle 7"/>
          <p:cNvSpPr/>
          <p:nvPr/>
        </p:nvSpPr>
        <p:spPr>
          <a:xfrm>
            <a:off x="661122" y="4729125"/>
            <a:ext cx="4823698" cy="181591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31" descr="Illustration of a watermelon slic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908466">
            <a:off x="2757814" y="4821319"/>
            <a:ext cx="691689" cy="481096"/>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p:cNvSpPr txBox="1"/>
          <p:nvPr/>
        </p:nvSpPr>
        <p:spPr>
          <a:xfrm>
            <a:off x="822406" y="5366432"/>
            <a:ext cx="4501130" cy="1015663"/>
          </a:xfrm>
          <a:prstGeom prst="rect">
            <a:avLst/>
          </a:prstGeom>
          <a:noFill/>
        </p:spPr>
        <p:txBody>
          <a:bodyPr wrap="square" rtlCol="0">
            <a:spAutoFit/>
          </a:bodyPr>
          <a:lstStyle/>
          <a:p>
            <a:pPr algn="ctr"/>
            <a:r>
              <a:rPr lang="en-GB" sz="2000" dirty="0" smtClean="0"/>
              <a:t>Why are males more likely to have sex-linked diseases such as haemophilia?</a:t>
            </a:r>
            <a:endParaRPr lang="en-GB" sz="2000" dirty="0">
              <a:sym typeface="Symbol"/>
            </a:endParaRPr>
          </a:p>
          <a:p>
            <a:pPr algn="ctr"/>
            <a:endParaRPr lang="en-GB" sz="2000" dirty="0"/>
          </a:p>
        </p:txBody>
      </p:sp>
      <p:sp>
        <p:nvSpPr>
          <p:cNvPr id="12" name="Rectangle 11"/>
          <p:cNvSpPr/>
          <p:nvPr/>
        </p:nvSpPr>
        <p:spPr>
          <a:xfrm rot="20681795">
            <a:off x="3625342" y="1457527"/>
            <a:ext cx="2370217" cy="211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1" descr="Illustration of an orange slic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0681795">
            <a:off x="4225960" y="1613131"/>
            <a:ext cx="832406" cy="567041"/>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rot="20681795">
            <a:off x="3669171" y="2120182"/>
            <a:ext cx="2418447" cy="1323439"/>
          </a:xfrm>
          <a:prstGeom prst="rect">
            <a:avLst/>
          </a:prstGeom>
          <a:noFill/>
        </p:spPr>
        <p:txBody>
          <a:bodyPr wrap="square" rtlCol="0">
            <a:spAutoFit/>
          </a:bodyPr>
          <a:lstStyle/>
          <a:p>
            <a:pPr algn="ctr"/>
            <a:r>
              <a:rPr lang="en-GB" sz="2000" dirty="0" smtClean="0"/>
              <a:t>Use a Punnet square to show the inheritance of sex chromosomes.</a:t>
            </a:r>
            <a:endParaRPr lang="en-GB" sz="2000" dirty="0"/>
          </a:p>
        </p:txBody>
      </p:sp>
      <p:grpSp>
        <p:nvGrpSpPr>
          <p:cNvPr id="26" name="Group 25"/>
          <p:cNvGrpSpPr/>
          <p:nvPr/>
        </p:nvGrpSpPr>
        <p:grpSpPr>
          <a:xfrm rot="1241159">
            <a:off x="6365285" y="4056763"/>
            <a:ext cx="1828101" cy="2114550"/>
            <a:chOff x="280988" y="1857375"/>
            <a:chExt cx="1828101" cy="2114550"/>
          </a:xfrm>
        </p:grpSpPr>
        <p:grpSp>
          <p:nvGrpSpPr>
            <p:cNvPr id="13" name="Group 12"/>
            <p:cNvGrpSpPr/>
            <p:nvPr/>
          </p:nvGrpSpPr>
          <p:grpSpPr>
            <a:xfrm>
              <a:off x="280988" y="1857375"/>
              <a:ext cx="1828101" cy="2114550"/>
              <a:chOff x="280988" y="1857375"/>
              <a:chExt cx="1828101" cy="2114550"/>
            </a:xfrm>
          </p:grpSpPr>
          <p:sp>
            <p:nvSpPr>
              <p:cNvPr id="9" name="Rectangle 8"/>
              <p:cNvSpPr/>
              <p:nvPr/>
            </p:nvSpPr>
            <p:spPr>
              <a:xfrm>
                <a:off x="280988" y="1857375"/>
                <a:ext cx="1828101" cy="211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2" descr="C:\Users\Sue\AppData\Local\Microsoft\Windows\INetCache\IE\84DGYH3T\MC900436911[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6228" y="1922537"/>
                <a:ext cx="697620" cy="610341"/>
              </a:xfrm>
              <a:prstGeom prst="rect">
                <a:avLst/>
              </a:prstGeom>
              <a:noFill/>
              <a:extLst>
                <a:ext uri="{909E8E84-426E-40DD-AFC4-6F175D3DCCD1}">
                  <a14:hiddenFill xmlns:a14="http://schemas.microsoft.com/office/drawing/2010/main">
                    <a:solidFill>
                      <a:srgbClr val="FFFFFF"/>
                    </a:solidFill>
                  </a14:hiddenFill>
                </a:ext>
              </a:extLst>
            </p:spPr>
          </p:pic>
        </p:grpSp>
        <p:sp>
          <p:nvSpPr>
            <p:cNvPr id="21" name="TextBox 20"/>
            <p:cNvSpPr txBox="1"/>
            <p:nvPr/>
          </p:nvSpPr>
          <p:spPr>
            <a:xfrm>
              <a:off x="295124" y="2541345"/>
              <a:ext cx="1813965" cy="1323439"/>
            </a:xfrm>
            <a:prstGeom prst="rect">
              <a:avLst/>
            </a:prstGeom>
            <a:noFill/>
          </p:spPr>
          <p:txBody>
            <a:bodyPr wrap="square" rtlCol="0">
              <a:spAutoFit/>
            </a:bodyPr>
            <a:lstStyle/>
            <a:p>
              <a:pPr algn="ctr"/>
              <a:r>
                <a:rPr lang="en-GB" sz="2000" dirty="0" smtClean="0"/>
                <a:t>Explain how some embryos develop into males?</a:t>
              </a:r>
              <a:endParaRPr lang="en-GB" sz="2000" dirty="0"/>
            </a:p>
          </p:txBody>
        </p:sp>
      </p:grpSp>
      <p:grpSp>
        <p:nvGrpSpPr>
          <p:cNvPr id="27" name="Group 26"/>
          <p:cNvGrpSpPr/>
          <p:nvPr/>
        </p:nvGrpSpPr>
        <p:grpSpPr>
          <a:xfrm rot="21028126">
            <a:off x="6616460" y="901124"/>
            <a:ext cx="2233053" cy="2507618"/>
            <a:chOff x="2235543" y="4210051"/>
            <a:chExt cx="2233053" cy="2507618"/>
          </a:xfrm>
        </p:grpSpPr>
        <p:grpSp>
          <p:nvGrpSpPr>
            <p:cNvPr id="17" name="Group 16"/>
            <p:cNvGrpSpPr/>
            <p:nvPr/>
          </p:nvGrpSpPr>
          <p:grpSpPr>
            <a:xfrm>
              <a:off x="2235543" y="4210051"/>
              <a:ext cx="2233053" cy="2507618"/>
              <a:chOff x="2235543" y="4210051"/>
              <a:chExt cx="2233053" cy="2507618"/>
            </a:xfrm>
          </p:grpSpPr>
          <p:sp>
            <p:nvSpPr>
              <p:cNvPr id="10" name="Rectangle 9"/>
              <p:cNvSpPr/>
              <p:nvPr/>
            </p:nvSpPr>
            <p:spPr>
              <a:xfrm>
                <a:off x="2235543" y="4210051"/>
                <a:ext cx="2233053" cy="250761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33" descr="Illustration of strawberries."/>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964908" y="4276725"/>
                <a:ext cx="746510" cy="617194"/>
              </a:xfrm>
              <a:prstGeom prst="rect">
                <a:avLst/>
              </a:prstGeom>
              <a:noFill/>
              <a:extLst>
                <a:ext uri="{909E8E84-426E-40DD-AFC4-6F175D3DCCD1}">
                  <a14:hiddenFill xmlns:a14="http://schemas.microsoft.com/office/drawing/2010/main">
                    <a:solidFill>
                      <a:srgbClr val="FFFFFF"/>
                    </a:solidFill>
                  </a14:hiddenFill>
                </a:ext>
              </a:extLst>
            </p:spPr>
          </p:pic>
        </p:grpSp>
        <p:sp>
          <p:nvSpPr>
            <p:cNvPr id="22" name="TextBox 21"/>
            <p:cNvSpPr txBox="1"/>
            <p:nvPr/>
          </p:nvSpPr>
          <p:spPr>
            <a:xfrm>
              <a:off x="2287416" y="5035291"/>
              <a:ext cx="2129072" cy="1323439"/>
            </a:xfrm>
            <a:prstGeom prst="rect">
              <a:avLst/>
            </a:prstGeom>
            <a:noFill/>
          </p:spPr>
          <p:txBody>
            <a:bodyPr wrap="square" rtlCol="0">
              <a:spAutoFit/>
            </a:bodyPr>
            <a:lstStyle/>
            <a:p>
              <a:pPr algn="ctr"/>
              <a:r>
                <a:rPr lang="en-GB" sz="2000" dirty="0" smtClean="0"/>
                <a:t>Henry VIII blamed his wives for not producing a male heir, was he right?</a:t>
              </a:r>
              <a:endParaRPr lang="en-GB" sz="2000" dirty="0"/>
            </a:p>
          </p:txBody>
        </p:sp>
      </p:grpSp>
      <p:sp>
        <p:nvSpPr>
          <p:cNvPr id="28" name="TextBox 27"/>
          <p:cNvSpPr txBox="1"/>
          <p:nvPr/>
        </p:nvSpPr>
        <p:spPr>
          <a:xfrm>
            <a:off x="87673" y="215384"/>
            <a:ext cx="5641288" cy="1107996"/>
          </a:xfrm>
          <a:prstGeom prst="rect">
            <a:avLst/>
          </a:prstGeom>
          <a:noFill/>
        </p:spPr>
        <p:txBody>
          <a:bodyPr wrap="none" rtlCol="0">
            <a:spAutoFit/>
          </a:bodyPr>
          <a:lstStyle/>
          <a:p>
            <a:r>
              <a:rPr lang="en-GB" sz="6600" b="1" dirty="0" smtClean="0"/>
              <a:t>5 a day revision</a:t>
            </a:r>
            <a:endParaRPr lang="en-GB" sz="6600" b="1" dirty="0"/>
          </a:p>
        </p:txBody>
      </p:sp>
      <p:sp>
        <p:nvSpPr>
          <p:cNvPr id="2" name="TextBox 1"/>
          <p:cNvSpPr txBox="1"/>
          <p:nvPr/>
        </p:nvSpPr>
        <p:spPr>
          <a:xfrm>
            <a:off x="5728961" y="24025"/>
            <a:ext cx="3373342" cy="769441"/>
          </a:xfrm>
          <a:prstGeom prst="rect">
            <a:avLst/>
          </a:prstGeom>
          <a:noFill/>
        </p:spPr>
        <p:txBody>
          <a:bodyPr wrap="square" rtlCol="0">
            <a:spAutoFit/>
          </a:bodyPr>
          <a:lstStyle/>
          <a:p>
            <a:pPr algn="ctr"/>
            <a:r>
              <a:rPr lang="en-GB" sz="2400" b="1" dirty="0" smtClean="0"/>
              <a:t>B1 – You and </a:t>
            </a:r>
            <a:r>
              <a:rPr lang="en-GB" sz="2400" b="1" dirty="0"/>
              <a:t>y</a:t>
            </a:r>
            <a:r>
              <a:rPr lang="en-GB" sz="2400" b="1" dirty="0" smtClean="0"/>
              <a:t>our </a:t>
            </a:r>
            <a:r>
              <a:rPr lang="en-GB" sz="2400" b="1" dirty="0" smtClean="0"/>
              <a:t>genes</a:t>
            </a:r>
          </a:p>
          <a:p>
            <a:pPr algn="ctr"/>
            <a:r>
              <a:rPr lang="en-GB" sz="2000" b="1" dirty="0" smtClean="0"/>
              <a:t>Sex chromosomes</a:t>
            </a:r>
            <a:endParaRPr lang="en-GB" b="1" dirty="0"/>
          </a:p>
        </p:txBody>
      </p:sp>
      <p:sp>
        <p:nvSpPr>
          <p:cNvPr id="29" name="TextBox 28"/>
          <p:cNvSpPr txBox="1"/>
          <p:nvPr/>
        </p:nvSpPr>
        <p:spPr>
          <a:xfrm>
            <a:off x="7989497" y="6545044"/>
            <a:ext cx="1112805" cy="2769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smtClean="0"/>
              <a:t>@</a:t>
            </a:r>
            <a:r>
              <a:rPr lang="en-GB" sz="1200" dirty="0" err="1" smtClean="0"/>
              <a:t>aegilopoides</a:t>
            </a:r>
            <a:endParaRPr lang="en-GB" sz="1200" dirty="0"/>
          </a:p>
        </p:txBody>
      </p:sp>
    </p:spTree>
    <p:extLst>
      <p:ext uri="{BB962C8B-B14F-4D97-AF65-F5344CB8AC3E}">
        <p14:creationId xmlns:p14="http://schemas.microsoft.com/office/powerpoint/2010/main" val="7727621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23" name="Group 22"/>
          <p:cNvGrpSpPr/>
          <p:nvPr/>
        </p:nvGrpSpPr>
        <p:grpSpPr>
          <a:xfrm rot="20307677">
            <a:off x="481249" y="1462804"/>
            <a:ext cx="2304083" cy="2482475"/>
            <a:chOff x="4618652" y="4008146"/>
            <a:chExt cx="2108343" cy="2551425"/>
          </a:xfrm>
        </p:grpSpPr>
        <p:grpSp>
          <p:nvGrpSpPr>
            <p:cNvPr id="16" name="Group 15"/>
            <p:cNvGrpSpPr/>
            <p:nvPr/>
          </p:nvGrpSpPr>
          <p:grpSpPr>
            <a:xfrm>
              <a:off x="4644695" y="4008146"/>
              <a:ext cx="2068088" cy="2551425"/>
              <a:chOff x="4644695" y="4008146"/>
              <a:chExt cx="2068088" cy="2551425"/>
            </a:xfrm>
          </p:grpSpPr>
          <p:sp>
            <p:nvSpPr>
              <p:cNvPr id="11" name="Rectangle 10"/>
              <p:cNvSpPr/>
              <p:nvPr/>
            </p:nvSpPr>
            <p:spPr>
              <a:xfrm>
                <a:off x="4644695" y="4008146"/>
                <a:ext cx="2068088" cy="25514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25" descr="Illustration of a yellow banan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864830">
                <a:off x="5270555" y="4091849"/>
                <a:ext cx="645857" cy="498661"/>
              </a:xfrm>
              <a:prstGeom prst="rect">
                <a:avLst/>
              </a:prstGeom>
              <a:noFill/>
              <a:extLst>
                <a:ext uri="{909E8E84-426E-40DD-AFC4-6F175D3DCCD1}">
                  <a14:hiddenFill xmlns:a14="http://schemas.microsoft.com/office/drawing/2010/main">
                    <a:solidFill>
                      <a:srgbClr val="FFFFFF"/>
                    </a:solidFill>
                  </a14:hiddenFill>
                </a:ext>
              </a:extLst>
            </p:spPr>
          </p:pic>
        </p:grpSp>
        <p:sp>
          <p:nvSpPr>
            <p:cNvPr id="18" name="TextBox 17"/>
            <p:cNvSpPr txBox="1"/>
            <p:nvPr/>
          </p:nvSpPr>
          <p:spPr>
            <a:xfrm>
              <a:off x="4618652" y="4691974"/>
              <a:ext cx="2108343" cy="1676523"/>
            </a:xfrm>
            <a:prstGeom prst="rect">
              <a:avLst/>
            </a:prstGeom>
            <a:noFill/>
          </p:spPr>
          <p:txBody>
            <a:bodyPr wrap="square" rtlCol="0">
              <a:spAutoFit/>
            </a:bodyPr>
            <a:lstStyle/>
            <a:p>
              <a:pPr algn="ctr"/>
              <a:r>
                <a:rPr lang="en-GB" sz="2000" dirty="0" smtClean="0"/>
                <a:t>Describe the symptoms of: </a:t>
              </a:r>
              <a:endParaRPr lang="en-GB" sz="2000" dirty="0" smtClean="0"/>
            </a:p>
            <a:p>
              <a:pPr algn="ctr"/>
              <a:r>
                <a:rPr lang="en-GB" sz="2000" dirty="0" smtClean="0"/>
                <a:t>a</a:t>
              </a:r>
              <a:r>
                <a:rPr lang="en-GB" sz="2000" dirty="0" smtClean="0"/>
                <a:t>) Huntington’s disease</a:t>
              </a:r>
            </a:p>
            <a:p>
              <a:pPr algn="ctr"/>
              <a:r>
                <a:rPr lang="en-GB" sz="2000" dirty="0" smtClean="0"/>
                <a:t>b) Cystic fibrosis</a:t>
              </a:r>
              <a:endParaRPr lang="en-GB" sz="2000" dirty="0"/>
            </a:p>
          </p:txBody>
        </p:sp>
      </p:grpSp>
      <p:sp>
        <p:nvSpPr>
          <p:cNvPr id="8" name="Rectangle 7"/>
          <p:cNvSpPr/>
          <p:nvPr/>
        </p:nvSpPr>
        <p:spPr>
          <a:xfrm>
            <a:off x="626074" y="4732931"/>
            <a:ext cx="4823698" cy="182029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31" descr="Illustration of a watermelon slic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908466">
            <a:off x="2596675" y="4880063"/>
            <a:ext cx="691689" cy="481096"/>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p:cNvSpPr txBox="1"/>
          <p:nvPr/>
        </p:nvSpPr>
        <p:spPr>
          <a:xfrm>
            <a:off x="626074" y="5377305"/>
            <a:ext cx="4823698" cy="1015663"/>
          </a:xfrm>
          <a:prstGeom prst="rect">
            <a:avLst/>
          </a:prstGeom>
          <a:noFill/>
        </p:spPr>
        <p:txBody>
          <a:bodyPr wrap="square" rtlCol="0">
            <a:spAutoFit/>
          </a:bodyPr>
          <a:lstStyle/>
          <a:p>
            <a:pPr algn="ctr"/>
            <a:r>
              <a:rPr lang="en-GB" sz="2000" dirty="0" smtClean="0"/>
              <a:t>What are the implications of genetic screening programmes carried out by employers and insurance companies</a:t>
            </a:r>
            <a:r>
              <a:rPr lang="en-GB" sz="2000" dirty="0" smtClean="0"/>
              <a:t>?</a:t>
            </a:r>
            <a:endParaRPr lang="en-GB" sz="2000" dirty="0">
              <a:sym typeface="Symbol"/>
            </a:endParaRPr>
          </a:p>
        </p:txBody>
      </p:sp>
      <p:grpSp>
        <p:nvGrpSpPr>
          <p:cNvPr id="24" name="Group 23"/>
          <p:cNvGrpSpPr/>
          <p:nvPr/>
        </p:nvGrpSpPr>
        <p:grpSpPr>
          <a:xfrm rot="20681795">
            <a:off x="3378344" y="1635300"/>
            <a:ext cx="2777076" cy="2132735"/>
            <a:chOff x="3999416" y="1776492"/>
            <a:chExt cx="2777076" cy="2132735"/>
          </a:xfrm>
        </p:grpSpPr>
        <p:grpSp>
          <p:nvGrpSpPr>
            <p:cNvPr id="15" name="Group 14"/>
            <p:cNvGrpSpPr/>
            <p:nvPr/>
          </p:nvGrpSpPr>
          <p:grpSpPr>
            <a:xfrm>
              <a:off x="3999416" y="1776492"/>
              <a:ext cx="2777076" cy="2114550"/>
              <a:chOff x="3999416" y="1857376"/>
              <a:chExt cx="2777076" cy="2114550"/>
            </a:xfrm>
          </p:grpSpPr>
          <p:sp>
            <p:nvSpPr>
              <p:cNvPr id="12" name="Rectangle 11"/>
              <p:cNvSpPr/>
              <p:nvPr/>
            </p:nvSpPr>
            <p:spPr>
              <a:xfrm>
                <a:off x="3999416" y="1857376"/>
                <a:ext cx="2777076" cy="211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1" descr="Illustration of an orange slic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21488" y="1879916"/>
                <a:ext cx="864170" cy="567041"/>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TextBox 19"/>
            <p:cNvSpPr txBox="1"/>
            <p:nvPr/>
          </p:nvSpPr>
          <p:spPr>
            <a:xfrm>
              <a:off x="4110694" y="2278011"/>
              <a:ext cx="2630188" cy="1631216"/>
            </a:xfrm>
            <a:prstGeom prst="rect">
              <a:avLst/>
            </a:prstGeom>
            <a:noFill/>
          </p:spPr>
          <p:txBody>
            <a:bodyPr wrap="square" rtlCol="0">
              <a:spAutoFit/>
            </a:bodyPr>
            <a:lstStyle/>
            <a:p>
              <a:pPr algn="ctr"/>
              <a:r>
                <a:rPr lang="en-GB" sz="2000" dirty="0" smtClean="0"/>
                <a:t>What is the difference between inherited disorders caused by dominant and recessive alleles?</a:t>
              </a:r>
              <a:endParaRPr lang="en-GB" sz="2400" dirty="0"/>
            </a:p>
          </p:txBody>
        </p:sp>
      </p:grpSp>
      <p:grpSp>
        <p:nvGrpSpPr>
          <p:cNvPr id="26" name="Group 25"/>
          <p:cNvGrpSpPr/>
          <p:nvPr/>
        </p:nvGrpSpPr>
        <p:grpSpPr>
          <a:xfrm rot="1241159">
            <a:off x="6394991" y="4183328"/>
            <a:ext cx="1828101" cy="2161298"/>
            <a:chOff x="280988" y="1857375"/>
            <a:chExt cx="1828101" cy="2161298"/>
          </a:xfrm>
        </p:grpSpPr>
        <p:grpSp>
          <p:nvGrpSpPr>
            <p:cNvPr id="13" name="Group 12"/>
            <p:cNvGrpSpPr/>
            <p:nvPr/>
          </p:nvGrpSpPr>
          <p:grpSpPr>
            <a:xfrm>
              <a:off x="280988" y="1857375"/>
              <a:ext cx="1828101" cy="2114550"/>
              <a:chOff x="280988" y="1857375"/>
              <a:chExt cx="1828101" cy="2114550"/>
            </a:xfrm>
          </p:grpSpPr>
          <p:sp>
            <p:nvSpPr>
              <p:cNvPr id="9" name="Rectangle 8"/>
              <p:cNvSpPr/>
              <p:nvPr/>
            </p:nvSpPr>
            <p:spPr>
              <a:xfrm>
                <a:off x="280988" y="1857375"/>
                <a:ext cx="1828101" cy="211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2" descr="C:\Users\Sue\AppData\Local\Microsoft\Windows\INetCache\IE\84DGYH3T\MC900436911[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6228" y="1922537"/>
                <a:ext cx="697620" cy="610341"/>
              </a:xfrm>
              <a:prstGeom prst="rect">
                <a:avLst/>
              </a:prstGeom>
              <a:noFill/>
              <a:extLst>
                <a:ext uri="{909E8E84-426E-40DD-AFC4-6F175D3DCCD1}">
                  <a14:hiddenFill xmlns:a14="http://schemas.microsoft.com/office/drawing/2010/main">
                    <a:solidFill>
                      <a:srgbClr val="FFFFFF"/>
                    </a:solidFill>
                  </a14:hiddenFill>
                </a:ext>
              </a:extLst>
            </p:spPr>
          </p:pic>
        </p:grpSp>
        <p:sp>
          <p:nvSpPr>
            <p:cNvPr id="21" name="TextBox 20"/>
            <p:cNvSpPr txBox="1"/>
            <p:nvPr/>
          </p:nvSpPr>
          <p:spPr>
            <a:xfrm>
              <a:off x="295124" y="2387457"/>
              <a:ext cx="1813965" cy="1631216"/>
            </a:xfrm>
            <a:prstGeom prst="rect">
              <a:avLst/>
            </a:prstGeom>
            <a:noFill/>
          </p:spPr>
          <p:txBody>
            <a:bodyPr wrap="square" rtlCol="0">
              <a:spAutoFit/>
            </a:bodyPr>
            <a:lstStyle/>
            <a:p>
              <a:pPr algn="ctr"/>
              <a:r>
                <a:rPr lang="en-GB" sz="2000" dirty="0" smtClean="0"/>
                <a:t>Give reasons for carrying out genetic tests on children and adults. </a:t>
              </a:r>
              <a:endParaRPr lang="en-GB" sz="2000" dirty="0"/>
            </a:p>
          </p:txBody>
        </p:sp>
      </p:grpSp>
      <p:grpSp>
        <p:nvGrpSpPr>
          <p:cNvPr id="27" name="Group 26"/>
          <p:cNvGrpSpPr/>
          <p:nvPr/>
        </p:nvGrpSpPr>
        <p:grpSpPr>
          <a:xfrm rot="21028126">
            <a:off x="6642021" y="900153"/>
            <a:ext cx="2209008" cy="2693746"/>
            <a:chOff x="2245663" y="4210049"/>
            <a:chExt cx="2209008" cy="2693746"/>
          </a:xfrm>
        </p:grpSpPr>
        <p:grpSp>
          <p:nvGrpSpPr>
            <p:cNvPr id="17" name="Group 16"/>
            <p:cNvGrpSpPr/>
            <p:nvPr/>
          </p:nvGrpSpPr>
          <p:grpSpPr>
            <a:xfrm>
              <a:off x="2246867" y="4210049"/>
              <a:ext cx="2187661" cy="2693508"/>
              <a:chOff x="2246867" y="4210049"/>
              <a:chExt cx="2187661" cy="2693508"/>
            </a:xfrm>
          </p:grpSpPr>
          <p:sp>
            <p:nvSpPr>
              <p:cNvPr id="10" name="Rectangle 9"/>
              <p:cNvSpPr/>
              <p:nvPr/>
            </p:nvSpPr>
            <p:spPr>
              <a:xfrm>
                <a:off x="2246867" y="4210049"/>
                <a:ext cx="2187661" cy="26935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33" descr="Illustration of strawberries."/>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964908" y="4276725"/>
                <a:ext cx="746510" cy="617194"/>
              </a:xfrm>
              <a:prstGeom prst="rect">
                <a:avLst/>
              </a:prstGeom>
              <a:noFill/>
              <a:extLst>
                <a:ext uri="{909E8E84-426E-40DD-AFC4-6F175D3DCCD1}">
                  <a14:hiddenFill xmlns:a14="http://schemas.microsoft.com/office/drawing/2010/main">
                    <a:solidFill>
                      <a:srgbClr val="FFFFFF"/>
                    </a:solidFill>
                  </a14:hiddenFill>
                </a:ext>
              </a:extLst>
            </p:spPr>
          </p:pic>
        </p:grpSp>
        <p:sp>
          <p:nvSpPr>
            <p:cNvPr id="22" name="TextBox 21"/>
            <p:cNvSpPr txBox="1"/>
            <p:nvPr/>
          </p:nvSpPr>
          <p:spPr>
            <a:xfrm>
              <a:off x="2245663" y="4872470"/>
              <a:ext cx="2209008" cy="2031325"/>
            </a:xfrm>
            <a:prstGeom prst="rect">
              <a:avLst/>
            </a:prstGeom>
            <a:noFill/>
          </p:spPr>
          <p:txBody>
            <a:bodyPr wrap="square" rtlCol="0">
              <a:spAutoFit/>
            </a:bodyPr>
            <a:lstStyle/>
            <a:p>
              <a:pPr algn="ctr"/>
              <a:r>
                <a:rPr lang="en-GB" dirty="0" smtClean="0"/>
                <a:t>1 in 25 people in the UK are carriers of Cystic Fibrosis. Explain why carriers do not have the disease but their children might. </a:t>
              </a:r>
              <a:endParaRPr lang="en-GB" dirty="0"/>
            </a:p>
          </p:txBody>
        </p:sp>
      </p:grpSp>
      <p:sp>
        <p:nvSpPr>
          <p:cNvPr id="28" name="TextBox 27"/>
          <p:cNvSpPr txBox="1"/>
          <p:nvPr/>
        </p:nvSpPr>
        <p:spPr>
          <a:xfrm>
            <a:off x="87673" y="215384"/>
            <a:ext cx="5641288" cy="1107996"/>
          </a:xfrm>
          <a:prstGeom prst="rect">
            <a:avLst/>
          </a:prstGeom>
          <a:noFill/>
        </p:spPr>
        <p:txBody>
          <a:bodyPr wrap="none" rtlCol="0">
            <a:spAutoFit/>
          </a:bodyPr>
          <a:lstStyle/>
          <a:p>
            <a:r>
              <a:rPr lang="en-GB" sz="6600" b="1" dirty="0" smtClean="0"/>
              <a:t>5 a day revision</a:t>
            </a:r>
            <a:endParaRPr lang="en-GB" sz="6600" b="1" dirty="0"/>
          </a:p>
        </p:txBody>
      </p:sp>
      <p:sp>
        <p:nvSpPr>
          <p:cNvPr id="2" name="TextBox 1"/>
          <p:cNvSpPr txBox="1"/>
          <p:nvPr/>
        </p:nvSpPr>
        <p:spPr>
          <a:xfrm>
            <a:off x="5728961" y="24025"/>
            <a:ext cx="3373342" cy="769441"/>
          </a:xfrm>
          <a:prstGeom prst="rect">
            <a:avLst/>
          </a:prstGeom>
          <a:noFill/>
        </p:spPr>
        <p:txBody>
          <a:bodyPr wrap="square" rtlCol="0">
            <a:spAutoFit/>
          </a:bodyPr>
          <a:lstStyle/>
          <a:p>
            <a:pPr algn="ctr"/>
            <a:r>
              <a:rPr lang="en-GB" sz="2400" b="1" dirty="0" smtClean="0"/>
              <a:t>B1 – You and </a:t>
            </a:r>
            <a:r>
              <a:rPr lang="en-GB" sz="2400" b="1" dirty="0"/>
              <a:t>y</a:t>
            </a:r>
            <a:r>
              <a:rPr lang="en-GB" sz="2400" b="1" dirty="0" smtClean="0"/>
              <a:t>our </a:t>
            </a:r>
            <a:r>
              <a:rPr lang="en-GB" sz="2400" b="1" dirty="0" smtClean="0"/>
              <a:t>genes</a:t>
            </a:r>
          </a:p>
          <a:p>
            <a:pPr algn="ctr"/>
            <a:r>
              <a:rPr lang="en-GB" sz="2000" b="1" dirty="0" smtClean="0"/>
              <a:t>Genetic disorders</a:t>
            </a:r>
            <a:endParaRPr lang="en-GB" sz="2000" b="1" dirty="0"/>
          </a:p>
        </p:txBody>
      </p:sp>
      <p:sp>
        <p:nvSpPr>
          <p:cNvPr id="29" name="TextBox 28"/>
          <p:cNvSpPr txBox="1"/>
          <p:nvPr/>
        </p:nvSpPr>
        <p:spPr>
          <a:xfrm>
            <a:off x="7989497" y="6545044"/>
            <a:ext cx="1112805" cy="2769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smtClean="0"/>
              <a:t>@</a:t>
            </a:r>
            <a:r>
              <a:rPr lang="en-GB" sz="1200" dirty="0" err="1" smtClean="0"/>
              <a:t>aegilopoides</a:t>
            </a:r>
            <a:endParaRPr lang="en-GB" sz="1200" dirty="0"/>
          </a:p>
        </p:txBody>
      </p:sp>
    </p:spTree>
    <p:extLst>
      <p:ext uri="{BB962C8B-B14F-4D97-AF65-F5344CB8AC3E}">
        <p14:creationId xmlns:p14="http://schemas.microsoft.com/office/powerpoint/2010/main" val="1400727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23" name="Group 22"/>
          <p:cNvGrpSpPr/>
          <p:nvPr/>
        </p:nvGrpSpPr>
        <p:grpSpPr>
          <a:xfrm rot="20307677">
            <a:off x="333958" y="1572020"/>
            <a:ext cx="1857375" cy="1494870"/>
            <a:chOff x="4636021" y="4008146"/>
            <a:chExt cx="1857375" cy="1503286"/>
          </a:xfrm>
        </p:grpSpPr>
        <p:grpSp>
          <p:nvGrpSpPr>
            <p:cNvPr id="16" name="Group 15"/>
            <p:cNvGrpSpPr/>
            <p:nvPr/>
          </p:nvGrpSpPr>
          <p:grpSpPr>
            <a:xfrm>
              <a:off x="4644695" y="4008146"/>
              <a:ext cx="1828101" cy="1503286"/>
              <a:chOff x="4644695" y="4008146"/>
              <a:chExt cx="1828101" cy="1503286"/>
            </a:xfrm>
          </p:grpSpPr>
          <p:sp>
            <p:nvSpPr>
              <p:cNvPr id="11" name="Rectangle 10"/>
              <p:cNvSpPr/>
              <p:nvPr/>
            </p:nvSpPr>
            <p:spPr>
              <a:xfrm>
                <a:off x="4644695" y="4008146"/>
                <a:ext cx="1828101" cy="15032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25" descr="Illustration of a yellow banan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864830">
                <a:off x="5270555" y="4091849"/>
                <a:ext cx="645857" cy="498661"/>
              </a:xfrm>
              <a:prstGeom prst="rect">
                <a:avLst/>
              </a:prstGeom>
              <a:noFill/>
              <a:extLst>
                <a:ext uri="{909E8E84-426E-40DD-AFC4-6F175D3DCCD1}">
                  <a14:hiddenFill xmlns:a14="http://schemas.microsoft.com/office/drawing/2010/main">
                    <a:solidFill>
                      <a:srgbClr val="FFFFFF"/>
                    </a:solidFill>
                  </a14:hiddenFill>
                </a:ext>
              </a:extLst>
            </p:spPr>
          </p:pic>
        </p:grpSp>
        <p:sp>
          <p:nvSpPr>
            <p:cNvPr id="18" name="TextBox 17"/>
            <p:cNvSpPr txBox="1"/>
            <p:nvPr/>
          </p:nvSpPr>
          <p:spPr>
            <a:xfrm>
              <a:off x="4636021" y="4696366"/>
              <a:ext cx="1857375" cy="707886"/>
            </a:xfrm>
            <a:prstGeom prst="rect">
              <a:avLst/>
            </a:prstGeom>
            <a:noFill/>
          </p:spPr>
          <p:txBody>
            <a:bodyPr wrap="square" rtlCol="0">
              <a:spAutoFit/>
            </a:bodyPr>
            <a:lstStyle/>
            <a:p>
              <a:pPr algn="ctr"/>
              <a:r>
                <a:rPr lang="en-GB" sz="2000" dirty="0" smtClean="0"/>
                <a:t>What is a clone?</a:t>
              </a:r>
              <a:endParaRPr lang="en-GB" sz="2000" dirty="0"/>
            </a:p>
          </p:txBody>
        </p:sp>
      </p:grpSp>
      <p:sp>
        <p:nvSpPr>
          <p:cNvPr id="8" name="Rectangle 7"/>
          <p:cNvSpPr/>
          <p:nvPr/>
        </p:nvSpPr>
        <p:spPr>
          <a:xfrm>
            <a:off x="375653" y="3928867"/>
            <a:ext cx="4823698" cy="230097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31" descr="Illustration of a watermelon slic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908466">
            <a:off x="2223756" y="4090275"/>
            <a:ext cx="691689" cy="481096"/>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p:cNvSpPr txBox="1"/>
          <p:nvPr/>
        </p:nvSpPr>
        <p:spPr>
          <a:xfrm>
            <a:off x="385013" y="4598630"/>
            <a:ext cx="4814337" cy="1631216"/>
          </a:xfrm>
          <a:prstGeom prst="rect">
            <a:avLst/>
          </a:prstGeom>
          <a:noFill/>
        </p:spPr>
        <p:txBody>
          <a:bodyPr wrap="square" rtlCol="0">
            <a:spAutoFit/>
          </a:bodyPr>
          <a:lstStyle/>
          <a:p>
            <a:pPr algn="ctr"/>
            <a:r>
              <a:rPr lang="en-GB" sz="2000" dirty="0" smtClean="0">
                <a:sym typeface="Symbol"/>
              </a:rPr>
              <a:t>Scientists are able to reprogram adult cells so that they behave like embryonic stem cells. Explain why the use of these cells would be less controversial that the use of embryonic stem cells.</a:t>
            </a:r>
            <a:endParaRPr lang="en-GB" sz="2000" dirty="0">
              <a:sym typeface="Symbol"/>
            </a:endParaRPr>
          </a:p>
        </p:txBody>
      </p:sp>
      <p:sp>
        <p:nvSpPr>
          <p:cNvPr id="12" name="Rectangle 11"/>
          <p:cNvSpPr/>
          <p:nvPr/>
        </p:nvSpPr>
        <p:spPr>
          <a:xfrm rot="20681795">
            <a:off x="3150826" y="1399506"/>
            <a:ext cx="2807046" cy="17756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1" descr="Illustration of an orange slic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0681795">
            <a:off x="3962465" y="1463632"/>
            <a:ext cx="864170" cy="567041"/>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rot="20681795">
            <a:off x="3212696" y="1988897"/>
            <a:ext cx="2772758" cy="1015663"/>
          </a:xfrm>
          <a:prstGeom prst="rect">
            <a:avLst/>
          </a:prstGeom>
          <a:noFill/>
        </p:spPr>
        <p:txBody>
          <a:bodyPr wrap="square" rtlCol="0">
            <a:spAutoFit/>
          </a:bodyPr>
          <a:lstStyle/>
          <a:p>
            <a:pPr algn="ctr"/>
            <a:r>
              <a:rPr lang="en-GB" sz="2000" dirty="0" smtClean="0"/>
              <a:t>Explain the difference between embryonic and adult stem cells.</a:t>
            </a:r>
            <a:endParaRPr lang="en-GB" sz="2000" dirty="0"/>
          </a:p>
        </p:txBody>
      </p:sp>
      <p:grpSp>
        <p:nvGrpSpPr>
          <p:cNvPr id="26" name="Group 25"/>
          <p:cNvGrpSpPr/>
          <p:nvPr/>
        </p:nvGrpSpPr>
        <p:grpSpPr>
          <a:xfrm rot="1241159">
            <a:off x="6051767" y="4269029"/>
            <a:ext cx="1828101" cy="2161298"/>
            <a:chOff x="280988" y="1857375"/>
            <a:chExt cx="1828101" cy="2161298"/>
          </a:xfrm>
        </p:grpSpPr>
        <p:grpSp>
          <p:nvGrpSpPr>
            <p:cNvPr id="13" name="Group 12"/>
            <p:cNvGrpSpPr/>
            <p:nvPr/>
          </p:nvGrpSpPr>
          <p:grpSpPr>
            <a:xfrm>
              <a:off x="280988" y="1857375"/>
              <a:ext cx="1828101" cy="2114550"/>
              <a:chOff x="280988" y="1857375"/>
              <a:chExt cx="1828101" cy="2114550"/>
            </a:xfrm>
          </p:grpSpPr>
          <p:sp>
            <p:nvSpPr>
              <p:cNvPr id="9" name="Rectangle 8"/>
              <p:cNvSpPr/>
              <p:nvPr/>
            </p:nvSpPr>
            <p:spPr>
              <a:xfrm>
                <a:off x="280988" y="1857375"/>
                <a:ext cx="1828101" cy="211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2" descr="C:\Users\Sue\AppData\Local\Microsoft\Windows\INetCache\IE\84DGYH3T\MC900436911[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6228" y="1922537"/>
                <a:ext cx="697620" cy="610341"/>
              </a:xfrm>
              <a:prstGeom prst="rect">
                <a:avLst/>
              </a:prstGeom>
              <a:noFill/>
              <a:extLst>
                <a:ext uri="{909E8E84-426E-40DD-AFC4-6F175D3DCCD1}">
                  <a14:hiddenFill xmlns:a14="http://schemas.microsoft.com/office/drawing/2010/main">
                    <a:solidFill>
                      <a:srgbClr val="FFFFFF"/>
                    </a:solidFill>
                  </a14:hiddenFill>
                </a:ext>
              </a:extLst>
            </p:spPr>
          </p:pic>
        </p:grpSp>
        <p:sp>
          <p:nvSpPr>
            <p:cNvPr id="21" name="TextBox 20"/>
            <p:cNvSpPr txBox="1"/>
            <p:nvPr/>
          </p:nvSpPr>
          <p:spPr>
            <a:xfrm>
              <a:off x="295124" y="2387457"/>
              <a:ext cx="1813965" cy="1631216"/>
            </a:xfrm>
            <a:prstGeom prst="rect">
              <a:avLst/>
            </a:prstGeom>
            <a:noFill/>
          </p:spPr>
          <p:txBody>
            <a:bodyPr wrap="square" rtlCol="0">
              <a:spAutoFit/>
            </a:bodyPr>
            <a:lstStyle/>
            <a:p>
              <a:pPr algn="ctr"/>
              <a:r>
                <a:rPr lang="en-GB" sz="2000" dirty="0" smtClean="0"/>
                <a:t>What are the potential applications of stem cells in medicine?</a:t>
              </a:r>
              <a:endParaRPr lang="en-GB" sz="2000" dirty="0"/>
            </a:p>
          </p:txBody>
        </p:sp>
      </p:grpSp>
      <p:grpSp>
        <p:nvGrpSpPr>
          <p:cNvPr id="27" name="Group 26"/>
          <p:cNvGrpSpPr/>
          <p:nvPr/>
        </p:nvGrpSpPr>
        <p:grpSpPr>
          <a:xfrm rot="21028126">
            <a:off x="6746387" y="908328"/>
            <a:ext cx="1924847" cy="2957433"/>
            <a:chOff x="2327367" y="4210048"/>
            <a:chExt cx="1924847" cy="3050025"/>
          </a:xfrm>
        </p:grpSpPr>
        <p:grpSp>
          <p:nvGrpSpPr>
            <p:cNvPr id="17" name="Group 16"/>
            <p:cNvGrpSpPr/>
            <p:nvPr/>
          </p:nvGrpSpPr>
          <p:grpSpPr>
            <a:xfrm>
              <a:off x="2343073" y="4210048"/>
              <a:ext cx="1909141" cy="3050025"/>
              <a:chOff x="2343073" y="4210048"/>
              <a:chExt cx="1909141" cy="3050025"/>
            </a:xfrm>
          </p:grpSpPr>
          <p:sp>
            <p:nvSpPr>
              <p:cNvPr id="10" name="Rectangle 9"/>
              <p:cNvSpPr/>
              <p:nvPr/>
            </p:nvSpPr>
            <p:spPr>
              <a:xfrm>
                <a:off x="2343073" y="4210048"/>
                <a:ext cx="1909141" cy="30500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pic>
            <p:nvPicPr>
              <p:cNvPr id="7" name="Picture 33" descr="Illustration of strawberries."/>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983730" y="4250909"/>
                <a:ext cx="686824" cy="567847"/>
              </a:xfrm>
              <a:prstGeom prst="rect">
                <a:avLst/>
              </a:prstGeom>
              <a:noFill/>
              <a:extLst>
                <a:ext uri="{909E8E84-426E-40DD-AFC4-6F175D3DCCD1}">
                  <a14:hiddenFill xmlns:a14="http://schemas.microsoft.com/office/drawing/2010/main">
                    <a:solidFill>
                      <a:srgbClr val="FFFFFF"/>
                    </a:solidFill>
                  </a14:hiddenFill>
                </a:ext>
              </a:extLst>
            </p:spPr>
          </p:pic>
        </p:grpSp>
        <p:sp>
          <p:nvSpPr>
            <p:cNvPr id="22" name="TextBox 21"/>
            <p:cNvSpPr txBox="1"/>
            <p:nvPr/>
          </p:nvSpPr>
          <p:spPr>
            <a:xfrm>
              <a:off x="2327367" y="4761400"/>
              <a:ext cx="1890274" cy="2246769"/>
            </a:xfrm>
            <a:prstGeom prst="rect">
              <a:avLst/>
            </a:prstGeom>
            <a:noFill/>
          </p:spPr>
          <p:txBody>
            <a:bodyPr wrap="square" rtlCol="0">
              <a:spAutoFit/>
            </a:bodyPr>
            <a:lstStyle/>
            <a:p>
              <a:pPr algn="ctr"/>
              <a:r>
                <a:rPr lang="en-GB" sz="2000" dirty="0" smtClean="0"/>
                <a:t>It is possible to produce clones of animals. Explain how this can occur both naturally and artificially.</a:t>
              </a:r>
              <a:endParaRPr lang="en-GB" sz="2000" dirty="0"/>
            </a:p>
          </p:txBody>
        </p:sp>
      </p:grpSp>
      <p:sp>
        <p:nvSpPr>
          <p:cNvPr id="28" name="TextBox 27"/>
          <p:cNvSpPr txBox="1"/>
          <p:nvPr/>
        </p:nvSpPr>
        <p:spPr>
          <a:xfrm>
            <a:off x="87673" y="215384"/>
            <a:ext cx="5641288" cy="1107996"/>
          </a:xfrm>
          <a:prstGeom prst="rect">
            <a:avLst/>
          </a:prstGeom>
          <a:noFill/>
        </p:spPr>
        <p:txBody>
          <a:bodyPr wrap="none" rtlCol="0">
            <a:spAutoFit/>
          </a:bodyPr>
          <a:lstStyle/>
          <a:p>
            <a:r>
              <a:rPr lang="en-GB" sz="6600" b="1" dirty="0" smtClean="0"/>
              <a:t>5 a day revision</a:t>
            </a:r>
            <a:endParaRPr lang="en-GB" sz="6600" b="1" dirty="0"/>
          </a:p>
        </p:txBody>
      </p:sp>
      <p:sp>
        <p:nvSpPr>
          <p:cNvPr id="2" name="TextBox 1"/>
          <p:cNvSpPr txBox="1"/>
          <p:nvPr/>
        </p:nvSpPr>
        <p:spPr>
          <a:xfrm>
            <a:off x="5728961" y="24025"/>
            <a:ext cx="3373342" cy="769441"/>
          </a:xfrm>
          <a:prstGeom prst="rect">
            <a:avLst/>
          </a:prstGeom>
          <a:noFill/>
        </p:spPr>
        <p:txBody>
          <a:bodyPr wrap="square" rtlCol="0">
            <a:spAutoFit/>
          </a:bodyPr>
          <a:lstStyle/>
          <a:p>
            <a:pPr algn="ctr"/>
            <a:r>
              <a:rPr lang="en-GB" sz="2400" b="1" dirty="0" smtClean="0"/>
              <a:t>B1 – You and </a:t>
            </a:r>
            <a:r>
              <a:rPr lang="en-GB" sz="2400" b="1" dirty="0"/>
              <a:t>y</a:t>
            </a:r>
            <a:r>
              <a:rPr lang="en-GB" sz="2400" b="1" dirty="0" smtClean="0"/>
              <a:t>our </a:t>
            </a:r>
            <a:r>
              <a:rPr lang="en-GB" sz="2400" b="1" dirty="0" smtClean="0"/>
              <a:t>genes</a:t>
            </a:r>
          </a:p>
          <a:p>
            <a:pPr algn="ctr"/>
            <a:r>
              <a:rPr lang="en-GB" sz="2000" b="1" dirty="0" smtClean="0"/>
              <a:t>Cloning and stem cells</a:t>
            </a:r>
            <a:endParaRPr lang="en-GB" sz="2000" b="1" dirty="0"/>
          </a:p>
        </p:txBody>
      </p:sp>
      <p:sp>
        <p:nvSpPr>
          <p:cNvPr id="29" name="TextBox 28"/>
          <p:cNvSpPr txBox="1"/>
          <p:nvPr/>
        </p:nvSpPr>
        <p:spPr>
          <a:xfrm>
            <a:off x="7989497" y="6545044"/>
            <a:ext cx="1112805" cy="2769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smtClean="0"/>
              <a:t>@</a:t>
            </a:r>
            <a:r>
              <a:rPr lang="en-GB" sz="1200" dirty="0" err="1" smtClean="0"/>
              <a:t>aegilopoides</a:t>
            </a:r>
            <a:endParaRPr lang="en-GB" sz="1200" dirty="0"/>
          </a:p>
        </p:txBody>
      </p:sp>
    </p:spTree>
    <p:extLst>
      <p:ext uri="{BB962C8B-B14F-4D97-AF65-F5344CB8AC3E}">
        <p14:creationId xmlns:p14="http://schemas.microsoft.com/office/powerpoint/2010/main" val="1753491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TotalTime>
  <Words>397</Words>
  <Application>Microsoft Office PowerPoint</Application>
  <PresentationFormat>On-screen Show (4:3)</PresentationFormat>
  <Paragraphs>53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Sue Thaw</dc:creator>
  <cp:lastModifiedBy>Sue Thaw</cp:lastModifiedBy>
  <cp:revision>70</cp:revision>
  <dcterms:created xsi:type="dcterms:W3CDTF">2014-08-15T16:23:17Z</dcterms:created>
  <dcterms:modified xsi:type="dcterms:W3CDTF">2015-02-18T09:41:41Z</dcterms:modified>
</cp:coreProperties>
</file>